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141412045" r:id="rId2"/>
    <p:sldId id="2141412046" r:id="rId3"/>
    <p:sldId id="2141412047" r:id="rId4"/>
    <p:sldId id="2141412050" r:id="rId5"/>
    <p:sldId id="2141411750" r:id="rId6"/>
    <p:sldId id="2141412051" r:id="rId7"/>
    <p:sldId id="2141412061" r:id="rId8"/>
    <p:sldId id="2141412062" r:id="rId9"/>
    <p:sldId id="2141412063" r:id="rId10"/>
    <p:sldId id="2141412048" r:id="rId11"/>
    <p:sldId id="2141412049" r:id="rId12"/>
    <p:sldId id="2141412059" r:id="rId13"/>
    <p:sldId id="2141412052" r:id="rId14"/>
    <p:sldId id="2141412055" r:id="rId15"/>
    <p:sldId id="214141205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-352" y="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AEC4-4F6D-4DFD-983A-CAB43FEAF799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45F6B-DB07-472A-AB73-C38B0B4DA4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9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F3861-FA71-4111-8A03-9438A8372B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2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6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315" y="1053436"/>
            <a:ext cx="5548790" cy="284251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6" name="Google Shape;1306;p30:notes"/>
          <p:cNvSpPr txBox="1">
            <a:spLocks noGrp="1"/>
          </p:cNvSpPr>
          <p:nvPr>
            <p:ph type="body" idx="1"/>
          </p:nvPr>
        </p:nvSpPr>
        <p:spPr>
          <a:xfrm>
            <a:off x="691887" y="4053600"/>
            <a:ext cx="5535088" cy="331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t" anchorCtr="0">
            <a:noAutofit/>
          </a:bodyPr>
          <a:lstStyle/>
          <a:p>
            <a:endParaRPr/>
          </a:p>
        </p:txBody>
      </p:sp>
      <p:sp>
        <p:nvSpPr>
          <p:cNvPr id="1307" name="Google Shape;1307;p30:notes"/>
          <p:cNvSpPr txBox="1">
            <a:spLocks noGrp="1"/>
          </p:cNvSpPr>
          <p:nvPr>
            <p:ph type="sldNum" idx="12"/>
          </p:nvPr>
        </p:nvSpPr>
        <p:spPr>
          <a:xfrm>
            <a:off x="3919088" y="8000453"/>
            <a:ext cx="2998172" cy="42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b" anchorCtr="0">
            <a:noAutofit/>
          </a:bodyPr>
          <a:lstStyle/>
          <a:p>
            <a:pPr marL="0" marR="0" lvl="0" indent="0" algn="r" defTabSz="907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076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35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510BD-E173-4FA6-90A8-39FCD9B3794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0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F3861-FA71-4111-8A03-9438A8372B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256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510BD-E173-4FA6-90A8-39FCD9B3794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65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5DAD3E-2BB9-FF40-AD6D-D9E8A200724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36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315" y="1053436"/>
            <a:ext cx="5548790" cy="284251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8" name="Google Shape;1228;p27:notes"/>
          <p:cNvSpPr txBox="1">
            <a:spLocks noGrp="1"/>
          </p:cNvSpPr>
          <p:nvPr>
            <p:ph type="body" idx="1"/>
          </p:nvPr>
        </p:nvSpPr>
        <p:spPr>
          <a:xfrm>
            <a:off x="691887" y="4053600"/>
            <a:ext cx="5535088" cy="331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t" anchorCtr="0">
            <a:noAutofit/>
          </a:bodyPr>
          <a:lstStyle/>
          <a:p>
            <a:endParaRPr dirty="0"/>
          </a:p>
        </p:txBody>
      </p:sp>
      <p:sp>
        <p:nvSpPr>
          <p:cNvPr id="1229" name="Google Shape;1229;p27:notes"/>
          <p:cNvSpPr txBox="1">
            <a:spLocks noGrp="1"/>
          </p:cNvSpPr>
          <p:nvPr>
            <p:ph type="sldNum" idx="12"/>
          </p:nvPr>
        </p:nvSpPr>
        <p:spPr>
          <a:xfrm>
            <a:off x="3919088" y="8000453"/>
            <a:ext cx="2998172" cy="42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b" anchorCtr="0">
            <a:noAutofit/>
          </a:bodyPr>
          <a:lstStyle/>
          <a:p>
            <a:pPr marL="0" marR="0" lvl="0" indent="0" algn="r" defTabSz="907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076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50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315" y="1053436"/>
            <a:ext cx="5548790" cy="284251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6" name="Google Shape;1306;p30:notes"/>
          <p:cNvSpPr txBox="1">
            <a:spLocks noGrp="1"/>
          </p:cNvSpPr>
          <p:nvPr>
            <p:ph type="body" idx="1"/>
          </p:nvPr>
        </p:nvSpPr>
        <p:spPr>
          <a:xfrm>
            <a:off x="691887" y="4053600"/>
            <a:ext cx="5535088" cy="331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t" anchorCtr="0">
            <a:noAutofit/>
          </a:bodyPr>
          <a:lstStyle/>
          <a:p>
            <a:endParaRPr/>
          </a:p>
        </p:txBody>
      </p:sp>
      <p:sp>
        <p:nvSpPr>
          <p:cNvPr id="1307" name="Google Shape;1307;p30:notes"/>
          <p:cNvSpPr txBox="1">
            <a:spLocks noGrp="1"/>
          </p:cNvSpPr>
          <p:nvPr>
            <p:ph type="sldNum" idx="12"/>
          </p:nvPr>
        </p:nvSpPr>
        <p:spPr>
          <a:xfrm>
            <a:off x="3919088" y="8000453"/>
            <a:ext cx="2998172" cy="42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48" tIns="45362" rIns="90748" bIns="45362" anchor="b" anchorCtr="0">
            <a:noAutofit/>
          </a:bodyPr>
          <a:lstStyle/>
          <a:p>
            <a:pPr marL="0" marR="0" lvl="0" indent="0" algn="r" defTabSz="9076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076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23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4510BD-E173-4FA6-90A8-39FCD9B37941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3381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DA861-C9CD-432C-BD3A-F9149AD06E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89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29366B-1168-42B2-818C-832F50632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6BCF6C-9B80-4A27-BA40-B59B6A4D3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816D9B-670E-47D6-B399-7BCEF1B28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09D402-0E1E-4812-8DBC-A721211AF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7E06D2-B843-46F7-B306-E2C07641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9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A9AE51-70FA-4F3A-B0BB-37024A0F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5055B31-AB5F-465A-BE95-396A8B5D8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3F07E6-14BD-4FE3-8BF6-06A5EF52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BF4FC3-6F83-413A-99AA-308A40D6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6BC542-D16E-45B9-8F77-276690F5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9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1D1D8C-941A-47E5-B487-BE8EA2E6F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DF5758-A965-4784-B623-E5EF7AEDE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621E3A-BD5E-4E62-BCC4-E3F9242F0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ADD70C-6506-492C-AD3A-183E1E256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9F8578-7389-4B77-A018-DCFE1BB7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33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838200" y="1703619"/>
            <a:ext cx="8187267" cy="2049776"/>
          </a:xfrm>
          <a:prstGeom prst="rect">
            <a:avLst/>
          </a:prstGeom>
        </p:spPr>
        <p:txBody>
          <a:bodyPr lIns="0" tIns="0" rIns="0" bIns="0"/>
          <a:lstStyle>
            <a:lvl1pPr algn="l" defTabSz="914377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US" sz="8400" kern="1200" baseline="0" dirty="0">
                <a:solidFill>
                  <a:schemeClr val="bg1"/>
                </a:solidFill>
                <a:latin typeface="KPMG Extralight" panose="020B030303020204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divider slide sentence case 84pt</a:t>
            </a:r>
          </a:p>
        </p:txBody>
      </p:sp>
    </p:spTree>
    <p:extLst>
      <p:ext uri="{BB962C8B-B14F-4D97-AF65-F5344CB8AC3E}">
        <p14:creationId xmlns:p14="http://schemas.microsoft.com/office/powerpoint/2010/main" val="591979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6D2077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Two column - KPMG </a:t>
            </a:r>
            <a:r>
              <a:rPr lang="en-US" err="1"/>
              <a:t>Extralight</a:t>
            </a:r>
            <a:r>
              <a:rPr lang="en-US"/>
              <a:t> Font 54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44" hasCustomPrompt="1"/>
          </p:nvPr>
        </p:nvSpPr>
        <p:spPr>
          <a:xfrm>
            <a:off x="803274" y="1808162"/>
            <a:ext cx="10585449" cy="4249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 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175738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845">
          <p15:clr>
            <a:srgbClr val="FBAE40"/>
          </p15:clr>
        </p15:guide>
        <p15:guide id="2" pos="506">
          <p15:clr>
            <a:srgbClr val="FBAE40"/>
          </p15:clr>
        </p15:guide>
        <p15:guide id="3" pos="7174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981">
          <p15:clr>
            <a:srgbClr val="FBAE40"/>
          </p15:clr>
        </p15:guide>
        <p15:guide id="6" orient="horz" pos="3816">
          <p15:clr>
            <a:srgbClr val="FBAE40"/>
          </p15:clr>
        </p15:guide>
        <p15:guide id="7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B784E1-7015-42FA-A9D5-E988E4E4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11167B-8C61-4155-8602-8A9B2A2E1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CEE899-C5E4-43B9-AF9C-8F4A81A3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229DA7-B650-442B-97FB-A19C4C5E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83ABFB-CA03-4F71-B0F0-B78B0252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27E7A-6950-47F9-A25C-E50044F5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29D787C-CE0B-4A58-B778-51358AE1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6F6E0A-CF77-4D8F-BAFC-3EC63817F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0691E7-16A0-4E3E-BCFE-DE04F448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5EC9B0-FFAF-4689-BC21-86124EF5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0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BDD6B-357E-48A6-B2D3-375E0D6F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EDC3C2-0909-4FFC-B698-595E4D59A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3BE5CD-AA8C-43CD-8981-879DE4B27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D06A51-E004-43EC-A3EF-E73E80A92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7673D0D-A52B-4871-9A7F-044CF5A0D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22230A-1C74-49EC-AC9D-747EA652E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1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A9E99-C669-4FEB-8C45-9A4122628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7AA1E7-9FC2-4F57-9413-D9F7F0E6B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795144-0C6B-4ACA-85A5-41C5BB1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E64509-790E-4408-89FD-6C34B357B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AC1157-2F7D-4DAF-9791-91C809785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1F1050-58CD-419D-B9EE-196E914B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54ADB1F-94E9-4A02-94B8-8720076A4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331F9C-3D37-4C81-8E4F-D3EE8A9D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2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D1BD1D-E61F-4F05-BDAC-2142FCF0E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771617D-A73E-42F5-B460-4F8691B9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B0A017-645C-49CC-9EC0-AA928EAB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492B3D-A36E-40EA-99B0-B8DA1622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9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2D5E3D-33EF-466D-9515-2F88A679F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089548C-C83C-42B4-BAAE-864F1F03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56D6AD0-534C-4BCC-B87D-1D5D93FE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41BBC7-DF84-485B-89E9-73DC59F86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420E12-B9EE-4CA1-8239-034FCE33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A991B0D-1D54-4127-B96B-B243B9837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459C92-6CB7-4CCF-83EB-981D8B4E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28B121-A982-4A62-B0FD-E1F65A0D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2C2078-2AD4-4F11-AB5A-00EFC65E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0DA15-622B-4AC5-A029-F14BEBCC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D74D6CE-9DB4-4BA0-8404-811DEA218C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45E9B1F-5ECA-4AF6-AD4C-6BAF76374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7ACEF0-C6DE-4587-A757-7B8016EC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48D090-334C-48E2-9E2F-ACFD1498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07D171-3F2A-434A-8EFC-806FA6B0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FD24D81-9598-4531-9217-88D0FD29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F4C5DB-5D86-4BA7-ADF9-EFD50F6E2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639334-B7AE-4645-A235-C8C24D183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E9956-3BFA-4EBF-84DC-341CB8DC2D3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A59BCE-860E-4E96-A597-563489969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B18AC0-4386-4964-91EB-535420C7D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C2F94-322F-4115-991B-9866E4D05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3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14.jpe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13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15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1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70.jpeg"/><Relationship Id="rId4" Type="http://schemas.openxmlformats.org/officeDocument/2006/relationships/image" Target="../media/image1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bmurban.org/ss-2022-result-dashboard" TargetMode="External"/><Relationship Id="rId5" Type="http://schemas.openxmlformats.org/officeDocument/2006/relationships/image" Target="../media/image7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79.png"/><Relationship Id="rId5" Type="http://schemas.openxmlformats.org/officeDocument/2006/relationships/image" Target="../media/image12.png"/><Relationship Id="rId10" Type="http://schemas.openxmlformats.org/officeDocument/2006/relationships/image" Target="../media/image78.png"/><Relationship Id="rId4" Type="http://schemas.openxmlformats.org/officeDocument/2006/relationships/image" Target="../media/image14.jpe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bmurban.org/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85.png"/><Relationship Id="rId5" Type="http://schemas.openxmlformats.org/officeDocument/2006/relationships/image" Target="../media/image2.png"/><Relationship Id="rId10" Type="http://schemas.openxmlformats.org/officeDocument/2006/relationships/image" Target="../media/image84.png"/><Relationship Id="rId4" Type="http://schemas.openxmlformats.org/officeDocument/2006/relationships/image" Target="../media/image82.jpe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1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hyperlink" Target="http://sss.sbmurban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68;p42" descr="Background pattern&#10;&#10;Description automatically generated">
            <a:extLst>
              <a:ext uri="{FF2B5EF4-FFF2-40B4-BE49-F238E27FC236}">
                <a16:creationId xmlns="" xmlns:a16="http://schemas.microsoft.com/office/drawing/2014/main" id="{B01B0760-34D3-460E-BAE2-F4E4C6E001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346" r="18730"/>
          <a:stretch/>
        </p:blipFill>
        <p:spPr>
          <a:xfrm>
            <a:off x="-1" y="406400"/>
            <a:ext cx="12192001" cy="6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="" xmlns:a16="http://schemas.microsoft.com/office/drawing/2014/main" id="{D9D7010D-CA2A-4914-8C3D-1FC706746F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23326" r="10459" b="22995"/>
          <a:stretch/>
        </p:blipFill>
        <p:spPr>
          <a:xfrm>
            <a:off x="5206248" y="188125"/>
            <a:ext cx="1085851" cy="699613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60ABE5DA-C8AE-4D6B-8249-D043E1C58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9" y="55838"/>
            <a:ext cx="1704536" cy="768488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="" xmlns:a16="http://schemas.microsoft.com/office/drawing/2014/main" id="{0EF4017B-C9CD-4909-B83F-92E595D69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19" y="116097"/>
            <a:ext cx="1085851" cy="650986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="" xmlns:a16="http://schemas.microsoft.com/office/drawing/2014/main" id="{B570F800-F91E-4480-B25B-66ADDB74B9E6}"/>
              </a:ext>
            </a:extLst>
          </p:cNvPr>
          <p:cNvGrpSpPr/>
          <p:nvPr/>
        </p:nvGrpSpPr>
        <p:grpSpPr>
          <a:xfrm>
            <a:off x="665577" y="1341720"/>
            <a:ext cx="10896268" cy="2828359"/>
            <a:chOff x="665577" y="1964020"/>
            <a:chExt cx="10896268" cy="282835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682B0DD-F043-4A23-A871-F1168ED2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27376" y="2065620"/>
              <a:ext cx="2634469" cy="2726759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D97E643-4348-4BDF-8B97-71A0C29F8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577" y="2065620"/>
              <a:ext cx="2620780" cy="268346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C562CA9-2341-4361-970D-B899B24FE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55896" y="2040219"/>
              <a:ext cx="2620780" cy="268346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339F0F2-7D6E-4AAF-830C-585789173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4416" y="1964020"/>
              <a:ext cx="2620780" cy="268346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7F1DAF-DD9C-4A5F-A41F-46268C14CA29}"/>
              </a:ext>
            </a:extLst>
          </p:cNvPr>
          <p:cNvSpPr/>
          <p:nvPr/>
        </p:nvSpPr>
        <p:spPr>
          <a:xfrm>
            <a:off x="-1" y="4724400"/>
            <a:ext cx="12192000" cy="584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Convergence of Govt. programs- Civic infrastructure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FC1A463-CDCC-493B-877D-2984347EC31D}"/>
              </a:ext>
            </a:extLst>
          </p:cNvPr>
          <p:cNvSpPr/>
          <p:nvPr/>
        </p:nvSpPr>
        <p:spPr>
          <a:xfrm>
            <a:off x="3818994" y="5007845"/>
            <a:ext cx="4372404" cy="1337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6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March 2023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CC32D4A0-808F-7F8B-860B-9E63FCDF3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01" y="82150"/>
            <a:ext cx="1119622" cy="648499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9C268604-AFEF-1835-4150-248B7946A2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734" y="155361"/>
            <a:ext cx="919953" cy="5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427;p2">
            <a:extLst>
              <a:ext uri="{FF2B5EF4-FFF2-40B4-BE49-F238E27FC236}">
                <a16:creationId xmlns="" xmlns:a16="http://schemas.microsoft.com/office/drawing/2014/main" id="{6E927E07-F0AD-4084-A2CF-3021D5938E9F}"/>
              </a:ext>
            </a:extLst>
          </p:cNvPr>
          <p:cNvCxnSpPr/>
          <p:nvPr/>
        </p:nvCxnSpPr>
        <p:spPr>
          <a:xfrm>
            <a:off x="171349" y="1008440"/>
            <a:ext cx="1188404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450;p3">
            <a:extLst>
              <a:ext uri="{FF2B5EF4-FFF2-40B4-BE49-F238E27FC236}">
                <a16:creationId xmlns="" xmlns:a16="http://schemas.microsoft.com/office/drawing/2014/main" id="{59D39974-BB4B-4069-8B3F-49BFC11A633B}"/>
              </a:ext>
            </a:extLst>
          </p:cNvPr>
          <p:cNvSpPr txBox="1"/>
          <p:nvPr/>
        </p:nvSpPr>
        <p:spPr>
          <a:xfrm>
            <a:off x="1629921" y="51961"/>
            <a:ext cx="9055406" cy="91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75" tIns="49325" rIns="98675" bIns="493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Cambria"/>
              </a:rPr>
              <a:t>Swachhata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Cambria"/>
              </a:rPr>
              <a:t>Reaching every home, street &amp; neighborhood 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BFF5A358-C5FC-4E0B-8E98-33367B7A85C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74EC58F4-7303-45D7-90B8-D88A342BFCB7}"/>
              </a:ext>
            </a:extLst>
          </p:cNvPr>
          <p:cNvCxnSpPr/>
          <p:nvPr/>
        </p:nvCxnSpPr>
        <p:spPr>
          <a:xfrm>
            <a:off x="-11648" y="10071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514;p2">
            <a:extLst>
              <a:ext uri="{FF2B5EF4-FFF2-40B4-BE49-F238E27FC236}">
                <a16:creationId xmlns="" xmlns:a16="http://schemas.microsoft.com/office/drawing/2014/main" id="{513F581F-76DE-499A-A66B-8BA60CE6A80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4598" y="238471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02967BA-0A42-434D-8275-A6087591DF54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182861" y="205148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="" xmlns:a16="http://schemas.microsoft.com/office/drawing/2014/main" id="{EB5433C7-D194-4D3E-8DEA-36C7CBCE5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" y="288142"/>
            <a:ext cx="666634" cy="361820"/>
          </a:xfrm>
          <a:prstGeom prst="rect">
            <a:avLst/>
          </a:prstGeom>
        </p:spPr>
      </p:pic>
      <p:grpSp>
        <p:nvGrpSpPr>
          <p:cNvPr id="3" name="Group 20">
            <a:extLst>
              <a:ext uri="{FF2B5EF4-FFF2-40B4-BE49-F238E27FC236}">
                <a16:creationId xmlns="" xmlns:a16="http://schemas.microsoft.com/office/drawing/2014/main" id="{0A3270C0-BC34-4586-B049-EF106E37D762}"/>
              </a:ext>
            </a:extLst>
          </p:cNvPr>
          <p:cNvGrpSpPr/>
          <p:nvPr/>
        </p:nvGrpSpPr>
        <p:grpSpPr>
          <a:xfrm>
            <a:off x="876406" y="2789094"/>
            <a:ext cx="4797897" cy="2550419"/>
            <a:chOff x="357720" y="3331763"/>
            <a:chExt cx="4550984" cy="2574919"/>
          </a:xfrm>
        </p:grpSpPr>
        <p:grpSp>
          <p:nvGrpSpPr>
            <p:cNvPr id="4" name="Group 21">
              <a:extLst>
                <a:ext uri="{FF2B5EF4-FFF2-40B4-BE49-F238E27FC236}">
                  <a16:creationId xmlns="" xmlns:a16="http://schemas.microsoft.com/office/drawing/2014/main" id="{E0332EFD-6361-48FF-8B6F-28DAA11522EA}"/>
                </a:ext>
              </a:extLst>
            </p:cNvPr>
            <p:cNvGrpSpPr/>
            <p:nvPr/>
          </p:nvGrpSpPr>
          <p:grpSpPr>
            <a:xfrm>
              <a:off x="357720" y="3331763"/>
              <a:ext cx="4288102" cy="2574919"/>
              <a:chOff x="357720" y="3331763"/>
              <a:chExt cx="4288102" cy="2574919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="" xmlns:a16="http://schemas.microsoft.com/office/drawing/2014/main" id="{9490409B-38C9-464B-8B4A-F2EAD7ADE0C8}"/>
                  </a:ext>
                </a:extLst>
              </p:cNvPr>
              <p:cNvSpPr/>
              <p:nvPr/>
            </p:nvSpPr>
            <p:spPr>
              <a:xfrm>
                <a:off x="484445" y="5352730"/>
                <a:ext cx="1178560" cy="28766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2014-15</a:t>
                </a: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="" xmlns:a16="http://schemas.microsoft.com/office/drawing/2014/main" id="{9920CA2C-04BA-424E-AC55-C2E8D78D354D}"/>
                  </a:ext>
                </a:extLst>
              </p:cNvPr>
              <p:cNvSpPr/>
              <p:nvPr/>
            </p:nvSpPr>
            <p:spPr>
              <a:xfrm>
                <a:off x="3068312" y="5395503"/>
                <a:ext cx="1370135" cy="51117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2022-23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(Till Date)</a:t>
                </a: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="" xmlns:a16="http://schemas.microsoft.com/office/drawing/2014/main" id="{A7B4F3CD-22E9-4F46-B1CF-A47EDFA05E09}"/>
                  </a:ext>
                </a:extLst>
              </p:cNvPr>
              <p:cNvSpPr/>
              <p:nvPr/>
            </p:nvSpPr>
            <p:spPr>
              <a:xfrm>
                <a:off x="3033360" y="3331763"/>
                <a:ext cx="1612462" cy="51117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89,159 wards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="" xmlns:a16="http://schemas.microsoft.com/office/drawing/2014/main" id="{74B6191B-0773-44BC-A455-288DBB00A800}"/>
                  </a:ext>
                </a:extLst>
              </p:cNvPr>
              <p:cNvSpPr/>
              <p:nvPr/>
            </p:nvSpPr>
            <p:spPr>
              <a:xfrm>
                <a:off x="357720" y="4060667"/>
                <a:ext cx="1370135" cy="5111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Negligible</a:t>
                </a:r>
              </a:p>
            </p:txBody>
          </p:sp>
          <p:cxnSp>
            <p:nvCxnSpPr>
              <p:cNvPr id="93" name="Straight Arrow Connector 92">
                <a:extLst>
                  <a:ext uri="{FF2B5EF4-FFF2-40B4-BE49-F238E27FC236}">
                    <a16:creationId xmlns="" xmlns:a16="http://schemas.microsoft.com/office/drawing/2014/main" id="{37BD45A9-E111-4F95-B47F-039F027502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6201" y="3542005"/>
                <a:ext cx="1418576" cy="663325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: Rounded Corners 93">
                <a:extLst>
                  <a:ext uri="{FF2B5EF4-FFF2-40B4-BE49-F238E27FC236}">
                    <a16:creationId xmlns="" xmlns:a16="http://schemas.microsoft.com/office/drawing/2014/main" id="{1E748065-525D-4124-9D4C-726A9D6FF922}"/>
                  </a:ext>
                </a:extLst>
              </p:cNvPr>
              <p:cNvSpPr/>
              <p:nvPr/>
            </p:nvSpPr>
            <p:spPr>
              <a:xfrm>
                <a:off x="1614349" y="3347412"/>
                <a:ext cx="853687" cy="4859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(97%)</a:t>
                </a:r>
              </a:p>
            </p:txBody>
          </p:sp>
        </p:grpSp>
        <p:grpSp>
          <p:nvGrpSpPr>
            <p:cNvPr id="5" name="Group 22">
              <a:extLst>
                <a:ext uri="{FF2B5EF4-FFF2-40B4-BE49-F238E27FC236}">
                  <a16:creationId xmlns="" xmlns:a16="http://schemas.microsoft.com/office/drawing/2014/main" id="{D9C53379-8D7A-49AB-9CAC-AF14F222B688}"/>
                </a:ext>
              </a:extLst>
            </p:cNvPr>
            <p:cNvGrpSpPr/>
            <p:nvPr/>
          </p:nvGrpSpPr>
          <p:grpSpPr>
            <a:xfrm>
              <a:off x="601283" y="4704898"/>
              <a:ext cx="1178560" cy="511180"/>
              <a:chOff x="5702643" y="3649269"/>
              <a:chExt cx="1445437" cy="515261"/>
            </a:xfrm>
          </p:grpSpPr>
          <p:sp>
            <p:nvSpPr>
              <p:cNvPr id="63" name="object 114">
                <a:extLst>
                  <a:ext uri="{FF2B5EF4-FFF2-40B4-BE49-F238E27FC236}">
                    <a16:creationId xmlns="" xmlns:a16="http://schemas.microsoft.com/office/drawing/2014/main" id="{59F8A502-B043-4F77-967B-7F34B6254161}"/>
                  </a:ext>
                </a:extLst>
              </p:cNvPr>
              <p:cNvSpPr/>
              <p:nvPr/>
            </p:nvSpPr>
            <p:spPr>
              <a:xfrm>
                <a:off x="5702643" y="4143402"/>
                <a:ext cx="807999" cy="211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bject 115">
                <a:extLst>
                  <a:ext uri="{FF2B5EF4-FFF2-40B4-BE49-F238E27FC236}">
                    <a16:creationId xmlns="" xmlns:a16="http://schemas.microsoft.com/office/drawing/2014/main" id="{B2E04FAD-2DA7-4245-831E-93011350EFED}"/>
                  </a:ext>
                </a:extLst>
              </p:cNvPr>
              <p:cNvSpPr/>
              <p:nvPr/>
            </p:nvSpPr>
            <p:spPr>
              <a:xfrm>
                <a:off x="5829830" y="4019773"/>
                <a:ext cx="128054" cy="12405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object 116">
                <a:extLst>
                  <a:ext uri="{FF2B5EF4-FFF2-40B4-BE49-F238E27FC236}">
                    <a16:creationId xmlns="" xmlns:a16="http://schemas.microsoft.com/office/drawing/2014/main" id="{829B65D4-414E-4FFF-BC7D-B26940626B10}"/>
                  </a:ext>
                </a:extLst>
              </p:cNvPr>
              <p:cNvSpPr/>
              <p:nvPr/>
            </p:nvSpPr>
            <p:spPr>
              <a:xfrm>
                <a:off x="5957456" y="3916565"/>
                <a:ext cx="1169618" cy="24796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object 117">
                <a:extLst>
                  <a:ext uri="{FF2B5EF4-FFF2-40B4-BE49-F238E27FC236}">
                    <a16:creationId xmlns="" xmlns:a16="http://schemas.microsoft.com/office/drawing/2014/main" id="{1FD32F90-BF47-46CE-BCEF-9354B1F549CB}"/>
                  </a:ext>
                </a:extLst>
              </p:cNvPr>
              <p:cNvSpPr/>
              <p:nvPr/>
            </p:nvSpPr>
            <p:spPr>
              <a:xfrm>
                <a:off x="5702643" y="3999077"/>
                <a:ext cx="127609" cy="12419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object 118">
                <a:extLst>
                  <a:ext uri="{FF2B5EF4-FFF2-40B4-BE49-F238E27FC236}">
                    <a16:creationId xmlns="" xmlns:a16="http://schemas.microsoft.com/office/drawing/2014/main" id="{5A0303E2-15D7-491C-9776-33966A13F139}"/>
                  </a:ext>
                </a:extLst>
              </p:cNvPr>
              <p:cNvSpPr/>
              <p:nvPr/>
            </p:nvSpPr>
            <p:spPr>
              <a:xfrm>
                <a:off x="6063668" y="3999077"/>
                <a:ext cx="383164" cy="12419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object 119">
                <a:extLst>
                  <a:ext uri="{FF2B5EF4-FFF2-40B4-BE49-F238E27FC236}">
                    <a16:creationId xmlns="" xmlns:a16="http://schemas.microsoft.com/office/drawing/2014/main" id="{9AFD2998-C1F7-4703-9F30-8766A526BDF0}"/>
                  </a:ext>
                </a:extLst>
              </p:cNvPr>
              <p:cNvSpPr/>
              <p:nvPr/>
            </p:nvSpPr>
            <p:spPr>
              <a:xfrm>
                <a:off x="6446405" y="3875303"/>
                <a:ext cx="64236" cy="24796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object 120">
                <a:extLst>
                  <a:ext uri="{FF2B5EF4-FFF2-40B4-BE49-F238E27FC236}">
                    <a16:creationId xmlns="" xmlns:a16="http://schemas.microsoft.com/office/drawing/2014/main" id="{7B9C7CD6-D889-4FFC-80E4-503CB615B6DD}"/>
                  </a:ext>
                </a:extLst>
              </p:cNvPr>
              <p:cNvSpPr/>
              <p:nvPr/>
            </p:nvSpPr>
            <p:spPr>
              <a:xfrm>
                <a:off x="6042405" y="3649281"/>
                <a:ext cx="21691" cy="41217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object 121">
                <a:extLst>
                  <a:ext uri="{FF2B5EF4-FFF2-40B4-BE49-F238E27FC236}">
                    <a16:creationId xmlns="" xmlns:a16="http://schemas.microsoft.com/office/drawing/2014/main" id="{CDAABEBB-78A3-4D56-A6C8-AE88B28F6432}"/>
                  </a:ext>
                </a:extLst>
              </p:cNvPr>
              <p:cNvSpPr/>
              <p:nvPr/>
            </p:nvSpPr>
            <p:spPr>
              <a:xfrm>
                <a:off x="6935355" y="3772230"/>
                <a:ext cx="42964" cy="268528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bject 122">
                <a:extLst>
                  <a:ext uri="{FF2B5EF4-FFF2-40B4-BE49-F238E27FC236}">
                    <a16:creationId xmlns="" xmlns:a16="http://schemas.microsoft.com/office/drawing/2014/main" id="{2FB4F6EA-C55F-4B91-B469-466D1C2386BD}"/>
                  </a:ext>
                </a:extLst>
              </p:cNvPr>
              <p:cNvSpPr/>
              <p:nvPr/>
            </p:nvSpPr>
            <p:spPr>
              <a:xfrm>
                <a:off x="7062838" y="3772230"/>
                <a:ext cx="42964" cy="268528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object 123">
                <a:extLst>
                  <a:ext uri="{FF2B5EF4-FFF2-40B4-BE49-F238E27FC236}">
                    <a16:creationId xmlns="" xmlns:a16="http://schemas.microsoft.com/office/drawing/2014/main" id="{6CBA5C1B-F5F2-4321-A1D5-57CA711C07BE}"/>
                  </a:ext>
                </a:extLst>
              </p:cNvPr>
              <p:cNvSpPr/>
              <p:nvPr/>
            </p:nvSpPr>
            <p:spPr>
              <a:xfrm>
                <a:off x="5829830" y="3896017"/>
                <a:ext cx="128054" cy="124184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object 124">
                <a:extLst>
                  <a:ext uri="{FF2B5EF4-FFF2-40B4-BE49-F238E27FC236}">
                    <a16:creationId xmlns="" xmlns:a16="http://schemas.microsoft.com/office/drawing/2014/main" id="{F0BB111E-A6FD-447D-A2B1-9D3235A315E9}"/>
                  </a:ext>
                </a:extLst>
              </p:cNvPr>
              <p:cNvSpPr/>
              <p:nvPr/>
            </p:nvSpPr>
            <p:spPr>
              <a:xfrm>
                <a:off x="5702643" y="3875316"/>
                <a:ext cx="127609" cy="124185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object 125">
                <a:extLst>
                  <a:ext uri="{FF2B5EF4-FFF2-40B4-BE49-F238E27FC236}">
                    <a16:creationId xmlns="" xmlns:a16="http://schemas.microsoft.com/office/drawing/2014/main" id="{7ADCFEB4-3D29-4C39-B8D5-A8F54DA7C80B}"/>
                  </a:ext>
                </a:extLst>
              </p:cNvPr>
              <p:cNvSpPr/>
              <p:nvPr/>
            </p:nvSpPr>
            <p:spPr>
              <a:xfrm>
                <a:off x="6063668" y="3875316"/>
                <a:ext cx="383164" cy="124185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object 126">
                <a:extLst>
                  <a:ext uri="{FF2B5EF4-FFF2-40B4-BE49-F238E27FC236}">
                    <a16:creationId xmlns="" xmlns:a16="http://schemas.microsoft.com/office/drawing/2014/main" id="{691A5B89-446D-48A2-95F9-F16F40EBD6B1}"/>
                  </a:ext>
                </a:extLst>
              </p:cNvPr>
              <p:cNvSpPr/>
              <p:nvPr/>
            </p:nvSpPr>
            <p:spPr>
              <a:xfrm>
                <a:off x="6573888" y="3792787"/>
                <a:ext cx="191867" cy="309782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bject 127">
                <a:extLst>
                  <a:ext uri="{FF2B5EF4-FFF2-40B4-BE49-F238E27FC236}">
                    <a16:creationId xmlns="" xmlns:a16="http://schemas.microsoft.com/office/drawing/2014/main" id="{2848B5A5-FF31-4C69-A52D-292F8F6F6CCF}"/>
                  </a:ext>
                </a:extLst>
              </p:cNvPr>
              <p:cNvSpPr/>
              <p:nvPr/>
            </p:nvSpPr>
            <p:spPr>
              <a:xfrm>
                <a:off x="5957456" y="3772230"/>
                <a:ext cx="85368" cy="186013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object 128">
                <a:extLst>
                  <a:ext uri="{FF2B5EF4-FFF2-40B4-BE49-F238E27FC236}">
                    <a16:creationId xmlns="" xmlns:a16="http://schemas.microsoft.com/office/drawing/2014/main" id="{B1551759-173B-43BA-8538-DEE8881C8E08}"/>
                  </a:ext>
                </a:extLst>
              </p:cNvPr>
              <p:cNvSpPr/>
              <p:nvPr/>
            </p:nvSpPr>
            <p:spPr>
              <a:xfrm>
                <a:off x="6573888" y="3813492"/>
                <a:ext cx="106783" cy="1447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object 129">
                <a:extLst>
                  <a:ext uri="{FF2B5EF4-FFF2-40B4-BE49-F238E27FC236}">
                    <a16:creationId xmlns="" xmlns:a16="http://schemas.microsoft.com/office/drawing/2014/main" id="{2920DC4A-8287-46B7-96F9-DCC15A7570CF}"/>
                  </a:ext>
                </a:extLst>
              </p:cNvPr>
              <p:cNvSpPr/>
              <p:nvPr/>
            </p:nvSpPr>
            <p:spPr>
              <a:xfrm>
                <a:off x="6510223" y="3710279"/>
                <a:ext cx="64093" cy="206707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object 130">
                <a:extLst>
                  <a:ext uri="{FF2B5EF4-FFF2-40B4-BE49-F238E27FC236}">
                    <a16:creationId xmlns="" xmlns:a16="http://schemas.microsoft.com/office/drawing/2014/main" id="{D8E1D773-BDAD-4B8E-9805-339613D82986}"/>
                  </a:ext>
                </a:extLst>
              </p:cNvPr>
              <p:cNvSpPr/>
              <p:nvPr/>
            </p:nvSpPr>
            <p:spPr>
              <a:xfrm>
                <a:off x="5829830" y="3772243"/>
                <a:ext cx="128054" cy="12418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object 131">
                <a:extLst>
                  <a:ext uri="{FF2B5EF4-FFF2-40B4-BE49-F238E27FC236}">
                    <a16:creationId xmlns="" xmlns:a16="http://schemas.microsoft.com/office/drawing/2014/main" id="{EF4DFF90-EABC-4F70-ABDD-82FF186C44C8}"/>
                  </a:ext>
                </a:extLst>
              </p:cNvPr>
              <p:cNvSpPr/>
              <p:nvPr/>
            </p:nvSpPr>
            <p:spPr>
              <a:xfrm>
                <a:off x="6063668" y="3751542"/>
                <a:ext cx="383164" cy="124187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object 132">
                <a:extLst>
                  <a:ext uri="{FF2B5EF4-FFF2-40B4-BE49-F238E27FC236}">
                    <a16:creationId xmlns="" xmlns:a16="http://schemas.microsoft.com/office/drawing/2014/main" id="{5B0F327F-8440-46BB-968E-8372033182AF}"/>
                  </a:ext>
                </a:extLst>
              </p:cNvPr>
              <p:cNvSpPr/>
              <p:nvPr/>
            </p:nvSpPr>
            <p:spPr>
              <a:xfrm>
                <a:off x="6446405" y="3649281"/>
                <a:ext cx="64236" cy="226448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object 133">
                <a:extLst>
                  <a:ext uri="{FF2B5EF4-FFF2-40B4-BE49-F238E27FC236}">
                    <a16:creationId xmlns="" xmlns:a16="http://schemas.microsoft.com/office/drawing/2014/main" id="{CC2C23EE-7D77-4B6C-8194-00B0ABBB492A}"/>
                  </a:ext>
                </a:extLst>
              </p:cNvPr>
              <p:cNvSpPr/>
              <p:nvPr/>
            </p:nvSpPr>
            <p:spPr>
              <a:xfrm>
                <a:off x="6765328" y="3772230"/>
                <a:ext cx="170446" cy="186013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object 134">
                <a:extLst>
                  <a:ext uri="{FF2B5EF4-FFF2-40B4-BE49-F238E27FC236}">
                    <a16:creationId xmlns="" xmlns:a16="http://schemas.microsoft.com/office/drawing/2014/main" id="{B7D0CF14-4664-4DED-A08A-B34D60B01AB6}"/>
                  </a:ext>
                </a:extLst>
              </p:cNvPr>
              <p:cNvSpPr/>
              <p:nvPr/>
            </p:nvSpPr>
            <p:spPr>
              <a:xfrm>
                <a:off x="7105383" y="3772230"/>
                <a:ext cx="42697" cy="165457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object 135">
                <a:extLst>
                  <a:ext uri="{FF2B5EF4-FFF2-40B4-BE49-F238E27FC236}">
                    <a16:creationId xmlns="" xmlns:a16="http://schemas.microsoft.com/office/drawing/2014/main" id="{446F0D7A-66D0-4CCC-8BC9-D941A98DA900}"/>
                  </a:ext>
                </a:extLst>
              </p:cNvPr>
              <p:cNvSpPr/>
              <p:nvPr/>
            </p:nvSpPr>
            <p:spPr>
              <a:xfrm>
                <a:off x="6977900" y="3772230"/>
                <a:ext cx="85356" cy="227271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bject 136">
                <a:extLst>
                  <a:ext uri="{FF2B5EF4-FFF2-40B4-BE49-F238E27FC236}">
                    <a16:creationId xmlns="" xmlns:a16="http://schemas.microsoft.com/office/drawing/2014/main" id="{0AC95455-3AB4-4E42-89C5-2200D91043F7}"/>
                  </a:ext>
                </a:extLst>
              </p:cNvPr>
              <p:cNvSpPr/>
              <p:nvPr/>
            </p:nvSpPr>
            <p:spPr>
              <a:xfrm>
                <a:off x="5702643" y="3730973"/>
                <a:ext cx="340182" cy="144757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object 137">
                <a:extLst>
                  <a:ext uri="{FF2B5EF4-FFF2-40B4-BE49-F238E27FC236}">
                    <a16:creationId xmlns="" xmlns:a16="http://schemas.microsoft.com/office/drawing/2014/main" id="{768CFEDC-7B3E-4BD5-BA7E-3038096A9E71}"/>
                  </a:ext>
                </a:extLst>
              </p:cNvPr>
              <p:cNvSpPr/>
              <p:nvPr/>
            </p:nvSpPr>
            <p:spPr>
              <a:xfrm>
                <a:off x="6063668" y="3649281"/>
                <a:ext cx="383156" cy="102676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object 138">
                <a:extLst>
                  <a:ext uri="{FF2B5EF4-FFF2-40B4-BE49-F238E27FC236}">
                    <a16:creationId xmlns="" xmlns:a16="http://schemas.microsoft.com/office/drawing/2014/main" id="{09A5340F-0A14-49F6-AAEB-BA0DFC8751A0}"/>
                  </a:ext>
                </a:extLst>
              </p:cNvPr>
              <p:cNvSpPr/>
              <p:nvPr/>
            </p:nvSpPr>
            <p:spPr>
              <a:xfrm>
                <a:off x="5978728" y="3649269"/>
                <a:ext cx="64096" cy="82130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object 139">
                <a:extLst>
                  <a:ext uri="{FF2B5EF4-FFF2-40B4-BE49-F238E27FC236}">
                    <a16:creationId xmlns="" xmlns:a16="http://schemas.microsoft.com/office/drawing/2014/main" id="{D6DDA8A5-B499-4778-BE95-EBED3DD04C69}"/>
                  </a:ext>
                </a:extLst>
              </p:cNvPr>
              <p:cNvSpPr/>
              <p:nvPr/>
            </p:nvSpPr>
            <p:spPr>
              <a:xfrm>
                <a:off x="6510223" y="3669017"/>
                <a:ext cx="170446" cy="144894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9">
              <a:extLst>
                <a:ext uri="{FF2B5EF4-FFF2-40B4-BE49-F238E27FC236}">
                  <a16:creationId xmlns="" xmlns:a16="http://schemas.microsoft.com/office/drawing/2014/main" id="{2A4A7F09-0404-475D-8FDA-BBE98EA4DFC4}"/>
                </a:ext>
              </a:extLst>
            </p:cNvPr>
            <p:cNvGrpSpPr/>
            <p:nvPr/>
          </p:nvGrpSpPr>
          <p:grpSpPr>
            <a:xfrm>
              <a:off x="2944776" y="4256540"/>
              <a:ext cx="1963928" cy="998602"/>
              <a:chOff x="5702643" y="3649269"/>
              <a:chExt cx="1445437" cy="515261"/>
            </a:xfrm>
          </p:grpSpPr>
          <p:sp>
            <p:nvSpPr>
              <p:cNvPr id="33" name="object 114">
                <a:extLst>
                  <a:ext uri="{FF2B5EF4-FFF2-40B4-BE49-F238E27FC236}">
                    <a16:creationId xmlns="" xmlns:a16="http://schemas.microsoft.com/office/drawing/2014/main" id="{90DAC11F-7DBE-41D4-BE3E-6BB4A3E5115D}"/>
                  </a:ext>
                </a:extLst>
              </p:cNvPr>
              <p:cNvSpPr/>
              <p:nvPr/>
            </p:nvSpPr>
            <p:spPr>
              <a:xfrm>
                <a:off x="5702643" y="4143402"/>
                <a:ext cx="807999" cy="2112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bject 115">
                <a:extLst>
                  <a:ext uri="{FF2B5EF4-FFF2-40B4-BE49-F238E27FC236}">
                    <a16:creationId xmlns="" xmlns:a16="http://schemas.microsoft.com/office/drawing/2014/main" id="{A6A716CC-1FA0-475E-AED5-F01D8AE3C037}"/>
                  </a:ext>
                </a:extLst>
              </p:cNvPr>
              <p:cNvSpPr/>
              <p:nvPr/>
            </p:nvSpPr>
            <p:spPr>
              <a:xfrm>
                <a:off x="5829830" y="4019773"/>
                <a:ext cx="128054" cy="12405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bject 116">
                <a:extLst>
                  <a:ext uri="{FF2B5EF4-FFF2-40B4-BE49-F238E27FC236}">
                    <a16:creationId xmlns="" xmlns:a16="http://schemas.microsoft.com/office/drawing/2014/main" id="{DA46C265-734C-4AD4-AD71-C9F5CC72A16B}"/>
                  </a:ext>
                </a:extLst>
              </p:cNvPr>
              <p:cNvSpPr/>
              <p:nvPr/>
            </p:nvSpPr>
            <p:spPr>
              <a:xfrm>
                <a:off x="5957456" y="3916565"/>
                <a:ext cx="1169618" cy="24796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bject 117">
                <a:extLst>
                  <a:ext uri="{FF2B5EF4-FFF2-40B4-BE49-F238E27FC236}">
                    <a16:creationId xmlns="" xmlns:a16="http://schemas.microsoft.com/office/drawing/2014/main" id="{636B3C05-D271-4B2F-BF32-DBF22E49AB33}"/>
                  </a:ext>
                </a:extLst>
              </p:cNvPr>
              <p:cNvSpPr/>
              <p:nvPr/>
            </p:nvSpPr>
            <p:spPr>
              <a:xfrm>
                <a:off x="5702643" y="3999077"/>
                <a:ext cx="127609" cy="12419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bject 118">
                <a:extLst>
                  <a:ext uri="{FF2B5EF4-FFF2-40B4-BE49-F238E27FC236}">
                    <a16:creationId xmlns="" xmlns:a16="http://schemas.microsoft.com/office/drawing/2014/main" id="{66726E93-073D-4003-85A2-839205AACEBB}"/>
                  </a:ext>
                </a:extLst>
              </p:cNvPr>
              <p:cNvSpPr/>
              <p:nvPr/>
            </p:nvSpPr>
            <p:spPr>
              <a:xfrm>
                <a:off x="6063668" y="3999077"/>
                <a:ext cx="383164" cy="124193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bject 119">
                <a:extLst>
                  <a:ext uri="{FF2B5EF4-FFF2-40B4-BE49-F238E27FC236}">
                    <a16:creationId xmlns="" xmlns:a16="http://schemas.microsoft.com/office/drawing/2014/main" id="{3B4C958B-B750-4C58-93CF-7F619A9C4A6E}"/>
                  </a:ext>
                </a:extLst>
              </p:cNvPr>
              <p:cNvSpPr/>
              <p:nvPr/>
            </p:nvSpPr>
            <p:spPr>
              <a:xfrm>
                <a:off x="6446405" y="3875303"/>
                <a:ext cx="64236" cy="24796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bject 120">
                <a:extLst>
                  <a:ext uri="{FF2B5EF4-FFF2-40B4-BE49-F238E27FC236}">
                    <a16:creationId xmlns="" xmlns:a16="http://schemas.microsoft.com/office/drawing/2014/main" id="{48157B17-4052-4582-9983-B091D5AD487E}"/>
                  </a:ext>
                </a:extLst>
              </p:cNvPr>
              <p:cNvSpPr/>
              <p:nvPr/>
            </p:nvSpPr>
            <p:spPr>
              <a:xfrm>
                <a:off x="6042405" y="3649281"/>
                <a:ext cx="21691" cy="41217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bject 121">
                <a:extLst>
                  <a:ext uri="{FF2B5EF4-FFF2-40B4-BE49-F238E27FC236}">
                    <a16:creationId xmlns="" xmlns:a16="http://schemas.microsoft.com/office/drawing/2014/main" id="{47C085FD-8F21-4BD6-886A-E4C580F6BF34}"/>
                  </a:ext>
                </a:extLst>
              </p:cNvPr>
              <p:cNvSpPr/>
              <p:nvPr/>
            </p:nvSpPr>
            <p:spPr>
              <a:xfrm>
                <a:off x="6935355" y="3772230"/>
                <a:ext cx="42964" cy="268528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bject 122">
                <a:extLst>
                  <a:ext uri="{FF2B5EF4-FFF2-40B4-BE49-F238E27FC236}">
                    <a16:creationId xmlns="" xmlns:a16="http://schemas.microsoft.com/office/drawing/2014/main" id="{10631620-875A-49BA-93E9-6E2A0F79BC02}"/>
                  </a:ext>
                </a:extLst>
              </p:cNvPr>
              <p:cNvSpPr/>
              <p:nvPr/>
            </p:nvSpPr>
            <p:spPr>
              <a:xfrm>
                <a:off x="7062838" y="3772230"/>
                <a:ext cx="42964" cy="268528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object 123">
                <a:extLst>
                  <a:ext uri="{FF2B5EF4-FFF2-40B4-BE49-F238E27FC236}">
                    <a16:creationId xmlns="" xmlns:a16="http://schemas.microsoft.com/office/drawing/2014/main" id="{68A34CF7-1213-4F6D-8158-8A4332C43406}"/>
                  </a:ext>
                </a:extLst>
              </p:cNvPr>
              <p:cNvSpPr/>
              <p:nvPr/>
            </p:nvSpPr>
            <p:spPr>
              <a:xfrm>
                <a:off x="5829830" y="3896017"/>
                <a:ext cx="128054" cy="124184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object 124">
                <a:extLst>
                  <a:ext uri="{FF2B5EF4-FFF2-40B4-BE49-F238E27FC236}">
                    <a16:creationId xmlns="" xmlns:a16="http://schemas.microsoft.com/office/drawing/2014/main" id="{E620EE43-0245-49AC-9937-93ADEB1A14CE}"/>
                  </a:ext>
                </a:extLst>
              </p:cNvPr>
              <p:cNvSpPr/>
              <p:nvPr/>
            </p:nvSpPr>
            <p:spPr>
              <a:xfrm>
                <a:off x="5702643" y="3875316"/>
                <a:ext cx="127609" cy="124185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object 125">
                <a:extLst>
                  <a:ext uri="{FF2B5EF4-FFF2-40B4-BE49-F238E27FC236}">
                    <a16:creationId xmlns="" xmlns:a16="http://schemas.microsoft.com/office/drawing/2014/main" id="{44801660-44A6-46F5-B292-747187EB8CFD}"/>
                  </a:ext>
                </a:extLst>
              </p:cNvPr>
              <p:cNvSpPr/>
              <p:nvPr/>
            </p:nvSpPr>
            <p:spPr>
              <a:xfrm>
                <a:off x="6063668" y="3875316"/>
                <a:ext cx="383164" cy="124185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object 126">
                <a:extLst>
                  <a:ext uri="{FF2B5EF4-FFF2-40B4-BE49-F238E27FC236}">
                    <a16:creationId xmlns="" xmlns:a16="http://schemas.microsoft.com/office/drawing/2014/main" id="{100A2DDC-3B63-4415-A6D2-A4408B3F7815}"/>
                  </a:ext>
                </a:extLst>
              </p:cNvPr>
              <p:cNvSpPr/>
              <p:nvPr/>
            </p:nvSpPr>
            <p:spPr>
              <a:xfrm>
                <a:off x="6573888" y="3792787"/>
                <a:ext cx="191867" cy="309782"/>
              </a:xfrm>
              <a:prstGeom prst="rect">
                <a:avLst/>
              </a:prstGeom>
              <a:blipFill>
                <a:blip r:embed="rId1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object 127">
                <a:extLst>
                  <a:ext uri="{FF2B5EF4-FFF2-40B4-BE49-F238E27FC236}">
                    <a16:creationId xmlns="" xmlns:a16="http://schemas.microsoft.com/office/drawing/2014/main" id="{18887C16-550A-460D-82DA-8B828BF15A66}"/>
                  </a:ext>
                </a:extLst>
              </p:cNvPr>
              <p:cNvSpPr/>
              <p:nvPr/>
            </p:nvSpPr>
            <p:spPr>
              <a:xfrm>
                <a:off x="5957456" y="3772230"/>
                <a:ext cx="85368" cy="186013"/>
              </a:xfrm>
              <a:prstGeom prst="rect">
                <a:avLst/>
              </a:prstGeom>
              <a:blipFill>
                <a:blip r:embed="rId1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bject 128">
                <a:extLst>
                  <a:ext uri="{FF2B5EF4-FFF2-40B4-BE49-F238E27FC236}">
                    <a16:creationId xmlns="" xmlns:a16="http://schemas.microsoft.com/office/drawing/2014/main" id="{E4286475-2F96-4734-B399-770B2BE54432}"/>
                  </a:ext>
                </a:extLst>
              </p:cNvPr>
              <p:cNvSpPr/>
              <p:nvPr/>
            </p:nvSpPr>
            <p:spPr>
              <a:xfrm>
                <a:off x="6573888" y="3813492"/>
                <a:ext cx="106783" cy="144751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object 129">
                <a:extLst>
                  <a:ext uri="{FF2B5EF4-FFF2-40B4-BE49-F238E27FC236}">
                    <a16:creationId xmlns="" xmlns:a16="http://schemas.microsoft.com/office/drawing/2014/main" id="{6FDE43B8-D088-4FEB-8199-F7FF7F0D0FE4}"/>
                  </a:ext>
                </a:extLst>
              </p:cNvPr>
              <p:cNvSpPr/>
              <p:nvPr/>
            </p:nvSpPr>
            <p:spPr>
              <a:xfrm>
                <a:off x="6510223" y="3710279"/>
                <a:ext cx="64093" cy="206707"/>
              </a:xfrm>
              <a:prstGeom prst="rect">
                <a:avLst/>
              </a:prstGeom>
              <a:blipFill>
                <a:blip r:embed="rId2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object 130">
                <a:extLst>
                  <a:ext uri="{FF2B5EF4-FFF2-40B4-BE49-F238E27FC236}">
                    <a16:creationId xmlns="" xmlns:a16="http://schemas.microsoft.com/office/drawing/2014/main" id="{AC501DC2-F7EA-4179-AF83-213C87751EF7}"/>
                  </a:ext>
                </a:extLst>
              </p:cNvPr>
              <p:cNvSpPr/>
              <p:nvPr/>
            </p:nvSpPr>
            <p:spPr>
              <a:xfrm>
                <a:off x="5829830" y="3772243"/>
                <a:ext cx="128054" cy="124186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object 131">
                <a:extLst>
                  <a:ext uri="{FF2B5EF4-FFF2-40B4-BE49-F238E27FC236}">
                    <a16:creationId xmlns="" xmlns:a16="http://schemas.microsoft.com/office/drawing/2014/main" id="{7D14C8E4-BBAA-4870-BF64-6AAC82C7605D}"/>
                  </a:ext>
                </a:extLst>
              </p:cNvPr>
              <p:cNvSpPr/>
              <p:nvPr/>
            </p:nvSpPr>
            <p:spPr>
              <a:xfrm>
                <a:off x="6063668" y="3751542"/>
                <a:ext cx="383164" cy="124187"/>
              </a:xfrm>
              <a:prstGeom prst="rect">
                <a:avLst/>
              </a:prstGeom>
              <a:blipFill>
                <a:blip r:embed="rId2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object 132">
                <a:extLst>
                  <a:ext uri="{FF2B5EF4-FFF2-40B4-BE49-F238E27FC236}">
                    <a16:creationId xmlns="" xmlns:a16="http://schemas.microsoft.com/office/drawing/2014/main" id="{B4A673BE-2AEA-4590-867A-B461ED803F26}"/>
                  </a:ext>
                </a:extLst>
              </p:cNvPr>
              <p:cNvSpPr/>
              <p:nvPr/>
            </p:nvSpPr>
            <p:spPr>
              <a:xfrm>
                <a:off x="6446405" y="3649281"/>
                <a:ext cx="64236" cy="226448"/>
              </a:xfrm>
              <a:prstGeom prst="rect">
                <a:avLst/>
              </a:prstGeom>
              <a:blipFill>
                <a:blip r:embed="rId2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bject 133">
                <a:extLst>
                  <a:ext uri="{FF2B5EF4-FFF2-40B4-BE49-F238E27FC236}">
                    <a16:creationId xmlns="" xmlns:a16="http://schemas.microsoft.com/office/drawing/2014/main" id="{1FBB538A-04FF-408C-AE53-D94625FE5465}"/>
                  </a:ext>
                </a:extLst>
              </p:cNvPr>
              <p:cNvSpPr/>
              <p:nvPr/>
            </p:nvSpPr>
            <p:spPr>
              <a:xfrm>
                <a:off x="6765328" y="3772230"/>
                <a:ext cx="170446" cy="186013"/>
              </a:xfrm>
              <a:prstGeom prst="rect">
                <a:avLst/>
              </a:prstGeom>
              <a:blipFill>
                <a:blip r:embed="rId2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object 134">
                <a:extLst>
                  <a:ext uri="{FF2B5EF4-FFF2-40B4-BE49-F238E27FC236}">
                    <a16:creationId xmlns="" xmlns:a16="http://schemas.microsoft.com/office/drawing/2014/main" id="{D6AEB2DA-C529-4034-B671-85C2D98FF8F7}"/>
                  </a:ext>
                </a:extLst>
              </p:cNvPr>
              <p:cNvSpPr/>
              <p:nvPr/>
            </p:nvSpPr>
            <p:spPr>
              <a:xfrm>
                <a:off x="7105383" y="3772230"/>
                <a:ext cx="42697" cy="165457"/>
              </a:xfrm>
              <a:prstGeom prst="rect">
                <a:avLst/>
              </a:prstGeom>
              <a:blipFill>
                <a:blip r:embed="rId2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object 135">
                <a:extLst>
                  <a:ext uri="{FF2B5EF4-FFF2-40B4-BE49-F238E27FC236}">
                    <a16:creationId xmlns="" xmlns:a16="http://schemas.microsoft.com/office/drawing/2014/main" id="{48F409C5-2F4A-4527-AEE2-024BF27F10F8}"/>
                  </a:ext>
                </a:extLst>
              </p:cNvPr>
              <p:cNvSpPr/>
              <p:nvPr/>
            </p:nvSpPr>
            <p:spPr>
              <a:xfrm>
                <a:off x="6977900" y="3772230"/>
                <a:ext cx="85356" cy="227271"/>
              </a:xfrm>
              <a:prstGeom prst="rect">
                <a:avLst/>
              </a:prstGeom>
              <a:blipFill>
                <a:blip r:embed="rId2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bject 136">
                <a:extLst>
                  <a:ext uri="{FF2B5EF4-FFF2-40B4-BE49-F238E27FC236}">
                    <a16:creationId xmlns="" xmlns:a16="http://schemas.microsoft.com/office/drawing/2014/main" id="{8C5408E5-0E6B-4EAA-BAB7-F2583CE2AD68}"/>
                  </a:ext>
                </a:extLst>
              </p:cNvPr>
              <p:cNvSpPr/>
              <p:nvPr/>
            </p:nvSpPr>
            <p:spPr>
              <a:xfrm>
                <a:off x="5702643" y="3730973"/>
                <a:ext cx="340182" cy="144757"/>
              </a:xfrm>
              <a:prstGeom prst="rect">
                <a:avLst/>
              </a:prstGeom>
              <a:blipFill>
                <a:blip r:embed="rId2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object 137">
                <a:extLst>
                  <a:ext uri="{FF2B5EF4-FFF2-40B4-BE49-F238E27FC236}">
                    <a16:creationId xmlns="" xmlns:a16="http://schemas.microsoft.com/office/drawing/2014/main" id="{95EE27D0-96C5-497B-AEDD-4BC1CE853CC6}"/>
                  </a:ext>
                </a:extLst>
              </p:cNvPr>
              <p:cNvSpPr/>
              <p:nvPr/>
            </p:nvSpPr>
            <p:spPr>
              <a:xfrm>
                <a:off x="6063668" y="3649281"/>
                <a:ext cx="383156" cy="102676"/>
              </a:xfrm>
              <a:prstGeom prst="rect">
                <a:avLst/>
              </a:prstGeom>
              <a:blipFill>
                <a:blip r:embed="rId2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bject 138">
                <a:extLst>
                  <a:ext uri="{FF2B5EF4-FFF2-40B4-BE49-F238E27FC236}">
                    <a16:creationId xmlns="" xmlns:a16="http://schemas.microsoft.com/office/drawing/2014/main" id="{9329ED32-1055-4F12-B859-D383ED162196}"/>
                  </a:ext>
                </a:extLst>
              </p:cNvPr>
              <p:cNvSpPr/>
              <p:nvPr/>
            </p:nvSpPr>
            <p:spPr>
              <a:xfrm>
                <a:off x="5978728" y="3649269"/>
                <a:ext cx="64096" cy="82130"/>
              </a:xfrm>
              <a:prstGeom prst="rect">
                <a:avLst/>
              </a:prstGeom>
              <a:blipFill>
                <a:blip r:embed="rId2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bject 139">
                <a:extLst>
                  <a:ext uri="{FF2B5EF4-FFF2-40B4-BE49-F238E27FC236}">
                    <a16:creationId xmlns="" xmlns:a16="http://schemas.microsoft.com/office/drawing/2014/main" id="{6596BE15-C1E0-4D6A-8D55-97A1FAA057ED}"/>
                  </a:ext>
                </a:extLst>
              </p:cNvPr>
              <p:cNvSpPr/>
              <p:nvPr/>
            </p:nvSpPr>
            <p:spPr>
              <a:xfrm>
                <a:off x="6510223" y="3669017"/>
                <a:ext cx="170446" cy="144894"/>
              </a:xfrm>
              <a:prstGeom prst="rect">
                <a:avLst/>
              </a:prstGeom>
              <a:blipFill>
                <a:blip r:embed="rId3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94">
            <a:extLst>
              <a:ext uri="{FF2B5EF4-FFF2-40B4-BE49-F238E27FC236}">
                <a16:creationId xmlns="" xmlns:a16="http://schemas.microsoft.com/office/drawing/2014/main" id="{0A55074B-E9C9-411A-B1A8-063075BDE99A}"/>
              </a:ext>
            </a:extLst>
          </p:cNvPr>
          <p:cNvGrpSpPr/>
          <p:nvPr/>
        </p:nvGrpSpPr>
        <p:grpSpPr>
          <a:xfrm>
            <a:off x="6800238" y="2658646"/>
            <a:ext cx="4866662" cy="2626197"/>
            <a:chOff x="357720" y="3303882"/>
            <a:chExt cx="4333942" cy="2614670"/>
          </a:xfrm>
        </p:grpSpPr>
        <p:grpSp>
          <p:nvGrpSpPr>
            <p:cNvPr id="8" name="Group 95">
              <a:extLst>
                <a:ext uri="{FF2B5EF4-FFF2-40B4-BE49-F238E27FC236}">
                  <a16:creationId xmlns="" xmlns:a16="http://schemas.microsoft.com/office/drawing/2014/main" id="{2B972F44-A1B8-4877-876F-E4A9BD4A644D}"/>
                </a:ext>
              </a:extLst>
            </p:cNvPr>
            <p:cNvGrpSpPr/>
            <p:nvPr/>
          </p:nvGrpSpPr>
          <p:grpSpPr>
            <a:xfrm>
              <a:off x="486572" y="4621140"/>
              <a:ext cx="1106863" cy="857349"/>
              <a:chOff x="739676" y="5017374"/>
              <a:chExt cx="1384402" cy="925750"/>
            </a:xfrm>
          </p:grpSpPr>
          <p:pic>
            <p:nvPicPr>
              <p:cNvPr id="107" name="Picture 5" descr="https://d30y9cdsu7xlg0.cloudfront.net/png/576055-200.png">
                <a:extLst>
                  <a:ext uri="{FF2B5EF4-FFF2-40B4-BE49-F238E27FC236}">
                    <a16:creationId xmlns="" xmlns:a16="http://schemas.microsoft.com/office/drawing/2014/main" id="{85C00CD2-37F0-4118-9C71-7D0A974363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676" y="5017374"/>
                <a:ext cx="902397" cy="812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5" descr="https://d30y9cdsu7xlg0.cloudfront.net/png/576055-200.png">
                <a:extLst>
                  <a:ext uri="{FF2B5EF4-FFF2-40B4-BE49-F238E27FC236}">
                    <a16:creationId xmlns="" xmlns:a16="http://schemas.microsoft.com/office/drawing/2014/main" id="{2A54E804-8600-4E4D-BB32-5A2A0991DE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679" y="5130566"/>
                <a:ext cx="902399" cy="812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96">
              <a:extLst>
                <a:ext uri="{FF2B5EF4-FFF2-40B4-BE49-F238E27FC236}">
                  <a16:creationId xmlns="" xmlns:a16="http://schemas.microsoft.com/office/drawing/2014/main" id="{6541C237-66C6-4983-A4B3-57CC2C6726DD}"/>
                </a:ext>
              </a:extLst>
            </p:cNvPr>
            <p:cNvGrpSpPr/>
            <p:nvPr/>
          </p:nvGrpSpPr>
          <p:grpSpPr>
            <a:xfrm>
              <a:off x="357720" y="3303882"/>
              <a:ext cx="4333942" cy="2614670"/>
              <a:chOff x="357720" y="3303882"/>
              <a:chExt cx="4333942" cy="2614670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="" xmlns:a16="http://schemas.microsoft.com/office/drawing/2014/main" id="{0FF118FD-B4DC-4CD1-A979-400FF29F7322}"/>
                  </a:ext>
                </a:extLst>
              </p:cNvPr>
              <p:cNvSpPr/>
              <p:nvPr/>
            </p:nvSpPr>
            <p:spPr>
              <a:xfrm>
                <a:off x="486572" y="5401778"/>
                <a:ext cx="1178560" cy="28765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2014-15</a:t>
                </a: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="" xmlns:a16="http://schemas.microsoft.com/office/drawing/2014/main" id="{5EEB55B9-D4EB-436A-85F1-FF73E9D151CD}"/>
                  </a:ext>
                </a:extLst>
              </p:cNvPr>
              <p:cNvSpPr/>
              <p:nvPr/>
            </p:nvSpPr>
            <p:spPr>
              <a:xfrm>
                <a:off x="2944776" y="5407372"/>
                <a:ext cx="1370135" cy="5111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2022-23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(Till Date)</a:t>
                </a:r>
              </a:p>
            </p:txBody>
          </p:sp>
          <p:sp>
            <p:nvSpPr>
              <p:cNvPr id="103" name="Rectangle: Rounded Corners 102">
                <a:extLst>
                  <a:ext uri="{FF2B5EF4-FFF2-40B4-BE49-F238E27FC236}">
                    <a16:creationId xmlns="" xmlns:a16="http://schemas.microsoft.com/office/drawing/2014/main" id="{F98E6C41-1C3C-4D8B-954D-7529F02D3BE5}"/>
                  </a:ext>
                </a:extLst>
              </p:cNvPr>
              <p:cNvSpPr/>
              <p:nvPr/>
            </p:nvSpPr>
            <p:spPr>
              <a:xfrm>
                <a:off x="3013761" y="3303882"/>
                <a:ext cx="1677901" cy="5111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82,442 wards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="" xmlns:a16="http://schemas.microsoft.com/office/drawing/2014/main" id="{49426829-D56C-4299-AB44-6DBCF8EAC807}"/>
                  </a:ext>
                </a:extLst>
              </p:cNvPr>
              <p:cNvSpPr/>
              <p:nvPr/>
            </p:nvSpPr>
            <p:spPr>
              <a:xfrm>
                <a:off x="357720" y="4060667"/>
                <a:ext cx="1370135" cy="51118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Negligible</a:t>
                </a:r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="" xmlns:a16="http://schemas.microsoft.com/office/drawing/2014/main" id="{1A124810-6C75-4E0E-A6CA-D98FB11AAB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26201" y="3542005"/>
                <a:ext cx="1418576" cy="663325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Rectangle: Rounded Corners 105">
                <a:extLst>
                  <a:ext uri="{FF2B5EF4-FFF2-40B4-BE49-F238E27FC236}">
                    <a16:creationId xmlns="" xmlns:a16="http://schemas.microsoft.com/office/drawing/2014/main" id="{EB91963F-ABD8-4946-A3C1-79D730A3C5E9}"/>
                  </a:ext>
                </a:extLst>
              </p:cNvPr>
              <p:cNvSpPr/>
              <p:nvPr/>
            </p:nvSpPr>
            <p:spPr>
              <a:xfrm>
                <a:off x="1614349" y="3347412"/>
                <a:ext cx="965210" cy="48595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(89%)</a:t>
                </a:r>
              </a:p>
            </p:txBody>
          </p:sp>
        </p:grpSp>
        <p:grpSp>
          <p:nvGrpSpPr>
            <p:cNvPr id="10" name="Group 97">
              <a:extLst>
                <a:ext uri="{FF2B5EF4-FFF2-40B4-BE49-F238E27FC236}">
                  <a16:creationId xmlns="" xmlns:a16="http://schemas.microsoft.com/office/drawing/2014/main" id="{81C1E2E4-359D-4824-AEF7-C17E82FACBF1}"/>
                </a:ext>
              </a:extLst>
            </p:cNvPr>
            <p:cNvGrpSpPr/>
            <p:nvPr/>
          </p:nvGrpSpPr>
          <p:grpSpPr>
            <a:xfrm>
              <a:off x="2579559" y="4023748"/>
              <a:ext cx="2090653" cy="1533518"/>
              <a:chOff x="854044" y="5115192"/>
              <a:chExt cx="1076114" cy="751137"/>
            </a:xfrm>
          </p:grpSpPr>
          <p:pic>
            <p:nvPicPr>
              <p:cNvPr id="99" name="Picture 5" descr="https://d30y9cdsu7xlg0.cloudfront.net/png/576055-200.png">
                <a:extLst>
                  <a:ext uri="{FF2B5EF4-FFF2-40B4-BE49-F238E27FC236}">
                    <a16:creationId xmlns="" xmlns:a16="http://schemas.microsoft.com/office/drawing/2014/main" id="{ECA455CA-6C74-48E0-BED2-AD47E1302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email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044" y="5115192"/>
                <a:ext cx="708479" cy="6379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5" descr="https://d30y9cdsu7xlg0.cloudfront.net/png/576055-200.png">
                <a:extLst>
                  <a:ext uri="{FF2B5EF4-FFF2-40B4-BE49-F238E27FC236}">
                    <a16:creationId xmlns="" xmlns:a16="http://schemas.microsoft.com/office/drawing/2014/main" id="{D49E7784-EFF1-43AA-BD0E-5E5EF5E981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email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679" y="5228384"/>
                <a:ext cx="708479" cy="637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9" name="Rectangle: Rounded Corners 108">
            <a:extLst>
              <a:ext uri="{FF2B5EF4-FFF2-40B4-BE49-F238E27FC236}">
                <a16:creationId xmlns="" xmlns:a16="http://schemas.microsoft.com/office/drawing/2014/main" id="{3F50ABCF-AFE1-46D0-80B0-D0C769847C0F}"/>
              </a:ext>
            </a:extLst>
          </p:cNvPr>
          <p:cNvSpPr/>
          <p:nvPr/>
        </p:nvSpPr>
        <p:spPr>
          <a:xfrm>
            <a:off x="914400" y="2629888"/>
            <a:ext cx="4895032" cy="2994717"/>
          </a:xfrm>
          <a:prstGeom prst="roundRect">
            <a:avLst>
              <a:gd name="adj" fmla="val 675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="" xmlns:a16="http://schemas.microsoft.com/office/drawing/2014/main" id="{D047DC65-7121-4C97-808E-DE4F1EAA4FE0}"/>
              </a:ext>
            </a:extLst>
          </p:cNvPr>
          <p:cNvSpPr/>
          <p:nvPr/>
        </p:nvSpPr>
        <p:spPr>
          <a:xfrm>
            <a:off x="238684" y="2907149"/>
            <a:ext cx="655874" cy="245490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Door to Door Collection (Wards)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="" xmlns:a16="http://schemas.microsoft.com/office/drawing/2014/main" id="{A4F60449-2C6C-48F4-8C1E-D674CECDB054}"/>
              </a:ext>
            </a:extLst>
          </p:cNvPr>
          <p:cNvSpPr/>
          <p:nvPr/>
        </p:nvSpPr>
        <p:spPr>
          <a:xfrm>
            <a:off x="6738832" y="2587800"/>
            <a:ext cx="5213844" cy="3036815"/>
          </a:xfrm>
          <a:prstGeom prst="roundRect">
            <a:avLst>
              <a:gd name="adj" fmla="val 675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="" xmlns:a16="http://schemas.microsoft.com/office/drawing/2014/main" id="{C1970CCE-2623-49BD-9A93-39C909181ACA}"/>
              </a:ext>
            </a:extLst>
          </p:cNvPr>
          <p:cNvSpPr/>
          <p:nvPr/>
        </p:nvSpPr>
        <p:spPr>
          <a:xfrm>
            <a:off x="6083154" y="2850158"/>
            <a:ext cx="688343" cy="24894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Source Segregation (Wards)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="" xmlns:a16="http://schemas.microsoft.com/office/drawing/2014/main" id="{D36D3EEF-F198-4806-AECC-466855FB9BB8}"/>
              </a:ext>
            </a:extLst>
          </p:cNvPr>
          <p:cNvSpPr/>
          <p:nvPr/>
        </p:nvSpPr>
        <p:spPr>
          <a:xfrm>
            <a:off x="4781922" y="1596250"/>
            <a:ext cx="2588487" cy="608355"/>
          </a:xfrm>
          <a:prstGeom prst="roundRect">
            <a:avLst>
              <a:gd name="adj" fmla="val 6756"/>
            </a:avLst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Total Wards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91,845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B956082A-CD39-E490-5F1C-0A04AEC7B3D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7" y="268851"/>
            <a:ext cx="606644" cy="4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AEA7FF-23E6-43A5-A9B7-24D894A3375A}"/>
              </a:ext>
            </a:extLst>
          </p:cNvPr>
          <p:cNvSpPr txBox="1"/>
          <p:nvPr/>
        </p:nvSpPr>
        <p:spPr>
          <a:xfrm>
            <a:off x="1417934" y="-40874"/>
            <a:ext cx="9287651" cy="961436"/>
          </a:xfrm>
          <a:prstGeom prst="rect">
            <a:avLst/>
          </a:prstGeom>
          <a:noFill/>
        </p:spPr>
        <p:txBody>
          <a:bodyPr wrap="square" lIns="98699" tIns="49349" rIns="98699" bIns="49349" rtlCol="0">
            <a:spAutoFit/>
          </a:bodyPr>
          <a:lstStyle/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Swachh Bharat Mission  </a:t>
            </a:r>
          </a:p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Fueling the Circular Economy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37688D6-52D2-43B4-B353-41E14929AFEA}"/>
              </a:ext>
            </a:extLst>
          </p:cNvPr>
          <p:cNvCxnSpPr>
            <a:cxnSpLocks/>
          </p:cNvCxnSpPr>
          <p:nvPr/>
        </p:nvCxnSpPr>
        <p:spPr>
          <a:xfrm>
            <a:off x="-11648" y="967749"/>
            <a:ext cx="12176912" cy="3714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E399673-FACC-4D6C-9760-FA4CEC35B844}"/>
              </a:ext>
            </a:extLst>
          </p:cNvPr>
          <p:cNvCxnSpPr/>
          <p:nvPr/>
        </p:nvCxnSpPr>
        <p:spPr>
          <a:xfrm>
            <a:off x="0" y="139644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15D46710-FF1D-44E5-9AA2-1B1DA8C3AAB3}"/>
              </a:ext>
            </a:extLst>
          </p:cNvPr>
          <p:cNvCxnSpPr/>
          <p:nvPr/>
        </p:nvCxnSpPr>
        <p:spPr>
          <a:xfrm>
            <a:off x="-11648" y="240359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514;p2">
            <a:extLst>
              <a:ext uri="{FF2B5EF4-FFF2-40B4-BE49-F238E27FC236}">
                <a16:creationId xmlns="" xmlns:a16="http://schemas.microsoft.com/office/drawing/2014/main" id="{1BD6F651-28D7-44F7-87F0-D6BA2D1385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3222" y="240359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6BB9F4FC-BF50-4723-80A1-8818D94461A3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326655" y="217547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="" xmlns:a16="http://schemas.microsoft.com/office/drawing/2014/main" id="{679885BC-344C-4AD0-8968-846BD4C6C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275613"/>
            <a:ext cx="666634" cy="36182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73F28915-6369-41AB-8618-565DD6D92215}"/>
              </a:ext>
            </a:extLst>
          </p:cNvPr>
          <p:cNvSpPr/>
          <p:nvPr/>
        </p:nvSpPr>
        <p:spPr>
          <a:xfrm>
            <a:off x="1868810" y="1569296"/>
            <a:ext cx="2588487" cy="608355"/>
          </a:xfrm>
          <a:prstGeom prst="roundRect">
            <a:avLst>
              <a:gd name="adj" fmla="val 6756"/>
            </a:avLst>
          </a:prstGeom>
          <a:solidFill>
            <a:schemeClr val="bg1">
              <a:lumMod val="95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Total Waste Generated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1.52 lakh TPD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ECAE0F8-940A-47A9-8CB6-BAD025867D4D}"/>
              </a:ext>
            </a:extLst>
          </p:cNvPr>
          <p:cNvGrpSpPr/>
          <p:nvPr/>
        </p:nvGrpSpPr>
        <p:grpSpPr>
          <a:xfrm>
            <a:off x="270548" y="2510352"/>
            <a:ext cx="5504119" cy="2665884"/>
            <a:chOff x="3274317" y="1451721"/>
            <a:chExt cx="5504119" cy="2665884"/>
          </a:xfrm>
        </p:grpSpPr>
        <p:grpSp>
          <p:nvGrpSpPr>
            <p:cNvPr id="8" name="Group 20">
              <a:extLst>
                <a:ext uri="{FF2B5EF4-FFF2-40B4-BE49-F238E27FC236}">
                  <a16:creationId xmlns="" xmlns:a16="http://schemas.microsoft.com/office/drawing/2014/main" id="{60CDBF7E-1F40-4B7F-B5E8-501275AAFAF3}"/>
                </a:ext>
              </a:extLst>
            </p:cNvPr>
            <p:cNvGrpSpPr/>
            <p:nvPr/>
          </p:nvGrpSpPr>
          <p:grpSpPr>
            <a:xfrm>
              <a:off x="4089707" y="1558493"/>
              <a:ext cx="4254777" cy="2328670"/>
              <a:chOff x="451590" y="3303882"/>
              <a:chExt cx="4069921" cy="2641037"/>
            </a:xfrm>
          </p:grpSpPr>
          <p:grpSp>
            <p:nvGrpSpPr>
              <p:cNvPr id="11" name="Group 22">
                <a:extLst>
                  <a:ext uri="{FF2B5EF4-FFF2-40B4-BE49-F238E27FC236}">
                    <a16:creationId xmlns="" xmlns:a16="http://schemas.microsoft.com/office/drawing/2014/main" id="{4614A4F7-2648-4865-977F-153E5FAEAFB4}"/>
                  </a:ext>
                </a:extLst>
              </p:cNvPr>
              <p:cNvGrpSpPr/>
              <p:nvPr/>
            </p:nvGrpSpPr>
            <p:grpSpPr>
              <a:xfrm>
                <a:off x="2802492" y="3779314"/>
                <a:ext cx="1719019" cy="1611571"/>
                <a:chOff x="859293" y="3171458"/>
                <a:chExt cx="820897" cy="845956"/>
              </a:xfrm>
            </p:grpSpPr>
            <p:sp>
              <p:nvSpPr>
                <p:cNvPr id="44" name="object 34">
                  <a:extLst>
                    <a:ext uri="{FF2B5EF4-FFF2-40B4-BE49-F238E27FC236}">
                      <a16:creationId xmlns="" xmlns:a16="http://schemas.microsoft.com/office/drawing/2014/main" id="{3A052F63-B18F-4D20-85F7-79C38B36384A}"/>
                    </a:ext>
                  </a:extLst>
                </p:cNvPr>
                <p:cNvSpPr/>
                <p:nvPr/>
              </p:nvSpPr>
              <p:spPr>
                <a:xfrm>
                  <a:off x="1657818" y="3171458"/>
                  <a:ext cx="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E1E2D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bject 71">
                  <a:extLst>
                    <a:ext uri="{FF2B5EF4-FFF2-40B4-BE49-F238E27FC236}">
                      <a16:creationId xmlns="" xmlns:a16="http://schemas.microsoft.com/office/drawing/2014/main" id="{212159B5-5DF1-4A26-A955-717720E87C51}"/>
                    </a:ext>
                  </a:extLst>
                </p:cNvPr>
                <p:cNvSpPr/>
                <p:nvPr/>
              </p:nvSpPr>
              <p:spPr>
                <a:xfrm>
                  <a:off x="1263002" y="3778341"/>
                  <a:ext cx="321310" cy="187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09" h="187960">
                      <a:moveTo>
                        <a:pt x="266179" y="0"/>
                      </a:moveTo>
                      <a:lnTo>
                        <a:pt x="965" y="0"/>
                      </a:lnTo>
                      <a:lnTo>
                        <a:pt x="0" y="187909"/>
                      </a:lnTo>
                      <a:lnTo>
                        <a:pt x="223266" y="187909"/>
                      </a:lnTo>
                      <a:lnTo>
                        <a:pt x="242945" y="185291"/>
                      </a:lnTo>
                      <a:lnTo>
                        <a:pt x="260969" y="177779"/>
                      </a:lnTo>
                      <a:lnTo>
                        <a:pt x="276454" y="165883"/>
                      </a:lnTo>
                      <a:lnTo>
                        <a:pt x="288518" y="150114"/>
                      </a:lnTo>
                      <a:lnTo>
                        <a:pt x="321056" y="93395"/>
                      </a:lnTo>
                      <a:lnTo>
                        <a:pt x="319290" y="92392"/>
                      </a:lnTo>
                      <a:lnTo>
                        <a:pt x="266179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bject 72">
                  <a:extLst>
                    <a:ext uri="{FF2B5EF4-FFF2-40B4-BE49-F238E27FC236}">
                      <a16:creationId xmlns="" xmlns:a16="http://schemas.microsoft.com/office/drawing/2014/main" id="{16D5695B-DF6F-472B-909E-AC5EE4AEF63D}"/>
                    </a:ext>
                  </a:extLst>
                </p:cNvPr>
                <p:cNvSpPr/>
                <p:nvPr/>
              </p:nvSpPr>
              <p:spPr>
                <a:xfrm>
                  <a:off x="859293" y="3453941"/>
                  <a:ext cx="283845" cy="32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44" h="324485">
                      <a:moveTo>
                        <a:pt x="121356" y="0"/>
                      </a:moveTo>
                      <a:lnTo>
                        <a:pt x="10002" y="193700"/>
                      </a:lnTo>
                      <a:lnTo>
                        <a:pt x="2487" y="211996"/>
                      </a:lnTo>
                      <a:lnTo>
                        <a:pt x="0" y="231293"/>
                      </a:lnTo>
                      <a:lnTo>
                        <a:pt x="2539" y="250584"/>
                      </a:lnTo>
                      <a:lnTo>
                        <a:pt x="10104" y="268858"/>
                      </a:lnTo>
                      <a:lnTo>
                        <a:pt x="42248" y="324396"/>
                      </a:lnTo>
                      <a:lnTo>
                        <a:pt x="151645" y="324396"/>
                      </a:lnTo>
                      <a:lnTo>
                        <a:pt x="283802" y="94462"/>
                      </a:lnTo>
                      <a:lnTo>
                        <a:pt x="121356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bject 73">
                  <a:extLst>
                    <a:ext uri="{FF2B5EF4-FFF2-40B4-BE49-F238E27FC236}">
                      <a16:creationId xmlns="" xmlns:a16="http://schemas.microsoft.com/office/drawing/2014/main" id="{F68391DF-7BD8-41D5-A446-EEA99A73BA65}"/>
                    </a:ext>
                  </a:extLst>
                </p:cNvPr>
                <p:cNvSpPr/>
                <p:nvPr/>
              </p:nvSpPr>
              <p:spPr>
                <a:xfrm>
                  <a:off x="1270040" y="3232390"/>
                  <a:ext cx="295275" cy="32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75" h="324485">
                      <a:moveTo>
                        <a:pt x="118554" y="0"/>
                      </a:moveTo>
                      <a:lnTo>
                        <a:pt x="53670" y="0"/>
                      </a:lnTo>
                      <a:lnTo>
                        <a:pt x="53670" y="1803"/>
                      </a:lnTo>
                      <a:lnTo>
                        <a:pt x="0" y="95161"/>
                      </a:lnTo>
                      <a:lnTo>
                        <a:pt x="131622" y="324142"/>
                      </a:lnTo>
                      <a:lnTo>
                        <a:pt x="295046" y="231317"/>
                      </a:lnTo>
                      <a:lnTo>
                        <a:pt x="183756" y="37731"/>
                      </a:lnTo>
                      <a:lnTo>
                        <a:pt x="171696" y="21988"/>
                      </a:lnTo>
                      <a:lnTo>
                        <a:pt x="156222" y="10112"/>
                      </a:lnTo>
                      <a:lnTo>
                        <a:pt x="138214" y="2613"/>
                      </a:lnTo>
                      <a:lnTo>
                        <a:pt x="118554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bject 74">
                  <a:extLst>
                    <a:ext uri="{FF2B5EF4-FFF2-40B4-BE49-F238E27FC236}">
                      <a16:creationId xmlns="" xmlns:a16="http://schemas.microsoft.com/office/drawing/2014/main" id="{196D5EE9-2687-483B-A4A3-77B6FB2A1437}"/>
                    </a:ext>
                  </a:extLst>
                </p:cNvPr>
                <p:cNvSpPr/>
                <p:nvPr/>
              </p:nvSpPr>
              <p:spPr>
                <a:xfrm>
                  <a:off x="901552" y="3727219"/>
                  <a:ext cx="447675" cy="290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5" h="290195">
                      <a:moveTo>
                        <a:pt x="308216" y="0"/>
                      </a:moveTo>
                      <a:lnTo>
                        <a:pt x="301764" y="0"/>
                      </a:lnTo>
                      <a:lnTo>
                        <a:pt x="293717" y="1624"/>
                      </a:lnTo>
                      <a:lnTo>
                        <a:pt x="287145" y="6054"/>
                      </a:lnTo>
                      <a:lnTo>
                        <a:pt x="282714" y="12623"/>
                      </a:lnTo>
                      <a:lnTo>
                        <a:pt x="281089" y="20662"/>
                      </a:lnTo>
                      <a:lnTo>
                        <a:pt x="281089" y="51130"/>
                      </a:lnTo>
                      <a:lnTo>
                        <a:pt x="0" y="51130"/>
                      </a:lnTo>
                      <a:lnTo>
                        <a:pt x="92976" y="211823"/>
                      </a:lnTo>
                      <a:lnTo>
                        <a:pt x="125948" y="237155"/>
                      </a:lnTo>
                      <a:lnTo>
                        <a:pt x="140157" y="239039"/>
                      </a:lnTo>
                      <a:lnTo>
                        <a:pt x="281089" y="239039"/>
                      </a:lnTo>
                      <a:lnTo>
                        <a:pt x="281089" y="269468"/>
                      </a:lnTo>
                      <a:lnTo>
                        <a:pt x="282714" y="277515"/>
                      </a:lnTo>
                      <a:lnTo>
                        <a:pt x="287145" y="284087"/>
                      </a:lnTo>
                      <a:lnTo>
                        <a:pt x="293717" y="288519"/>
                      </a:lnTo>
                      <a:lnTo>
                        <a:pt x="301764" y="290144"/>
                      </a:lnTo>
                      <a:lnTo>
                        <a:pt x="307263" y="290144"/>
                      </a:lnTo>
                      <a:lnTo>
                        <a:pt x="312521" y="287972"/>
                      </a:lnTo>
                      <a:lnTo>
                        <a:pt x="441274" y="159219"/>
                      </a:lnTo>
                      <a:lnTo>
                        <a:pt x="445817" y="152378"/>
                      </a:lnTo>
                      <a:lnTo>
                        <a:pt x="447332" y="144597"/>
                      </a:lnTo>
                      <a:lnTo>
                        <a:pt x="445817" y="136818"/>
                      </a:lnTo>
                      <a:lnTo>
                        <a:pt x="441274" y="129984"/>
                      </a:lnTo>
                      <a:lnTo>
                        <a:pt x="313474" y="2171"/>
                      </a:lnTo>
                      <a:lnTo>
                        <a:pt x="308216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bject 75">
                  <a:extLst>
                    <a:ext uri="{FF2B5EF4-FFF2-40B4-BE49-F238E27FC236}">
                      <a16:creationId xmlns="" xmlns:a16="http://schemas.microsoft.com/office/drawing/2014/main" id="{B877C794-988D-47FA-8D66-D3CE5A20101F}"/>
                    </a:ext>
                  </a:extLst>
                </p:cNvPr>
                <p:cNvSpPr/>
                <p:nvPr/>
              </p:nvSpPr>
              <p:spPr>
                <a:xfrm>
                  <a:off x="962606" y="3232385"/>
                  <a:ext cx="361315" cy="34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15" h="346075">
                      <a:moveTo>
                        <a:pt x="23916" y="134099"/>
                      </a:moveTo>
                      <a:lnTo>
                        <a:pt x="0" y="154736"/>
                      </a:lnTo>
                      <a:lnTo>
                        <a:pt x="47447" y="330517"/>
                      </a:lnTo>
                      <a:lnTo>
                        <a:pt x="51116" y="337856"/>
                      </a:lnTo>
                      <a:lnTo>
                        <a:pt x="57107" y="343044"/>
                      </a:lnTo>
                      <a:lnTo>
                        <a:pt x="64604" y="345610"/>
                      </a:lnTo>
                      <a:lnTo>
                        <a:pt x="72796" y="345084"/>
                      </a:lnTo>
                      <a:lnTo>
                        <a:pt x="247319" y="297980"/>
                      </a:lnTo>
                      <a:lnTo>
                        <a:pt x="251828" y="294500"/>
                      </a:lnTo>
                      <a:lnTo>
                        <a:pt x="255028" y="288924"/>
                      </a:lnTo>
                      <a:lnTo>
                        <a:pt x="257631" y="281134"/>
                      </a:lnTo>
                      <a:lnTo>
                        <a:pt x="257067" y="273229"/>
                      </a:lnTo>
                      <a:lnTo>
                        <a:pt x="253578" y="266116"/>
                      </a:lnTo>
                      <a:lnTo>
                        <a:pt x="247408" y="260705"/>
                      </a:lnTo>
                      <a:lnTo>
                        <a:pt x="221005" y="245529"/>
                      </a:lnTo>
                      <a:lnTo>
                        <a:pt x="274839" y="151866"/>
                      </a:lnTo>
                      <a:lnTo>
                        <a:pt x="58102" y="151866"/>
                      </a:lnTo>
                      <a:lnTo>
                        <a:pt x="31699" y="136702"/>
                      </a:lnTo>
                      <a:lnTo>
                        <a:pt x="23916" y="134099"/>
                      </a:lnTo>
                      <a:close/>
                    </a:path>
                    <a:path w="361315" h="346075">
                      <a:moveTo>
                        <a:pt x="361099" y="0"/>
                      </a:moveTo>
                      <a:lnTo>
                        <a:pt x="187871" y="0"/>
                      </a:lnTo>
                      <a:lnTo>
                        <a:pt x="168079" y="2648"/>
                      </a:lnTo>
                      <a:lnTo>
                        <a:pt x="149974" y="10245"/>
                      </a:lnTo>
                      <a:lnTo>
                        <a:pt x="134450" y="22267"/>
                      </a:lnTo>
                      <a:lnTo>
                        <a:pt x="122402" y="38188"/>
                      </a:lnTo>
                      <a:lnTo>
                        <a:pt x="58102" y="151866"/>
                      </a:lnTo>
                      <a:lnTo>
                        <a:pt x="274839" y="151866"/>
                      </a:lnTo>
                      <a:lnTo>
                        <a:pt x="361099" y="1790"/>
                      </a:lnTo>
                      <a:lnTo>
                        <a:pt x="361099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bject 76">
                  <a:extLst>
                    <a:ext uri="{FF2B5EF4-FFF2-40B4-BE49-F238E27FC236}">
                      <a16:creationId xmlns="" xmlns:a16="http://schemas.microsoft.com/office/drawing/2014/main" id="{D1F87F8A-6080-4024-8D05-06E93BCF939E}"/>
                    </a:ext>
                  </a:extLst>
                </p:cNvPr>
                <p:cNvSpPr/>
                <p:nvPr/>
              </p:nvSpPr>
              <p:spPr>
                <a:xfrm>
                  <a:off x="1383645" y="3433752"/>
                  <a:ext cx="296545" cy="43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4" h="438150">
                      <a:moveTo>
                        <a:pt x="275305" y="193281"/>
                      </a:moveTo>
                      <a:lnTo>
                        <a:pt x="58559" y="193281"/>
                      </a:lnTo>
                      <a:lnTo>
                        <a:pt x="198640" y="436981"/>
                      </a:lnTo>
                      <a:lnTo>
                        <a:pt x="200406" y="437984"/>
                      </a:lnTo>
                      <a:lnTo>
                        <a:pt x="286588" y="287756"/>
                      </a:lnTo>
                      <a:lnTo>
                        <a:pt x="294065" y="269522"/>
                      </a:lnTo>
                      <a:lnTo>
                        <a:pt x="296551" y="250292"/>
                      </a:lnTo>
                      <a:lnTo>
                        <a:pt x="294046" y="231065"/>
                      </a:lnTo>
                      <a:lnTo>
                        <a:pt x="286550" y="212839"/>
                      </a:lnTo>
                      <a:lnTo>
                        <a:pt x="275305" y="193281"/>
                      </a:lnTo>
                      <a:close/>
                    </a:path>
                    <a:path w="296544" h="438150">
                      <a:moveTo>
                        <a:pt x="64260" y="0"/>
                      </a:moveTo>
                      <a:lnTo>
                        <a:pt x="56759" y="2563"/>
                      </a:lnTo>
                      <a:lnTo>
                        <a:pt x="50768" y="7753"/>
                      </a:lnTo>
                      <a:lnTo>
                        <a:pt x="47104" y="15100"/>
                      </a:lnTo>
                      <a:lnTo>
                        <a:pt x="0" y="189585"/>
                      </a:lnTo>
                      <a:lnTo>
                        <a:pt x="736" y="195236"/>
                      </a:lnTo>
                      <a:lnTo>
                        <a:pt x="3949" y="200824"/>
                      </a:lnTo>
                      <a:lnTo>
                        <a:pt x="9360" y="206987"/>
                      </a:lnTo>
                      <a:lnTo>
                        <a:pt x="16471" y="210473"/>
                      </a:lnTo>
                      <a:lnTo>
                        <a:pt x="24373" y="211040"/>
                      </a:lnTo>
                      <a:lnTo>
                        <a:pt x="32156" y="208444"/>
                      </a:lnTo>
                      <a:lnTo>
                        <a:pt x="58559" y="193281"/>
                      </a:lnTo>
                      <a:lnTo>
                        <a:pt x="275305" y="193281"/>
                      </a:lnTo>
                      <a:lnTo>
                        <a:pt x="221462" y="99631"/>
                      </a:lnTo>
                      <a:lnTo>
                        <a:pt x="247878" y="84454"/>
                      </a:lnTo>
                      <a:lnTo>
                        <a:pt x="254042" y="79029"/>
                      </a:lnTo>
                      <a:lnTo>
                        <a:pt x="257530" y="71910"/>
                      </a:lnTo>
                      <a:lnTo>
                        <a:pt x="258094" y="64005"/>
                      </a:lnTo>
                      <a:lnTo>
                        <a:pt x="255485" y="56222"/>
                      </a:lnTo>
                      <a:lnTo>
                        <a:pt x="252755" y="51472"/>
                      </a:lnTo>
                      <a:lnTo>
                        <a:pt x="248246" y="48005"/>
                      </a:lnTo>
                      <a:lnTo>
                        <a:pt x="72453" y="533"/>
                      </a:lnTo>
                      <a:lnTo>
                        <a:pt x="64260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29">
                <a:extLst>
                  <a:ext uri="{FF2B5EF4-FFF2-40B4-BE49-F238E27FC236}">
                    <a16:creationId xmlns="" xmlns:a16="http://schemas.microsoft.com/office/drawing/2014/main" id="{DF0F56DC-2A3D-4855-9BEF-7BAFC74FFB16}"/>
                  </a:ext>
                </a:extLst>
              </p:cNvPr>
              <p:cNvGrpSpPr/>
              <p:nvPr/>
            </p:nvGrpSpPr>
            <p:grpSpPr>
              <a:xfrm>
                <a:off x="451590" y="3303882"/>
                <a:ext cx="3932306" cy="2641037"/>
                <a:chOff x="451590" y="3303882"/>
                <a:chExt cx="3932306" cy="2641037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3113C367-AE43-4E22-B43F-646441E590DA}"/>
                    </a:ext>
                  </a:extLst>
                </p:cNvPr>
                <p:cNvSpPr/>
                <p:nvPr/>
              </p:nvSpPr>
              <p:spPr>
                <a:xfrm>
                  <a:off x="484445" y="5352730"/>
                  <a:ext cx="1178560" cy="28766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2014-16</a:t>
                  </a:r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="" xmlns:a16="http://schemas.microsoft.com/office/drawing/2014/main" id="{B610F8F6-6D05-4D98-8E4D-9686327695AA}"/>
                    </a:ext>
                  </a:extLst>
                </p:cNvPr>
                <p:cNvSpPr/>
                <p:nvPr/>
              </p:nvSpPr>
              <p:spPr>
                <a:xfrm>
                  <a:off x="2977558" y="5433738"/>
                  <a:ext cx="1370135" cy="51118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2022-23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(Till Date)</a:t>
                  </a:r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="" xmlns:a16="http://schemas.microsoft.com/office/drawing/2014/main" id="{42FD075E-28ED-4C9D-8451-458D7682B6C4}"/>
                    </a:ext>
                  </a:extLst>
                </p:cNvPr>
                <p:cNvSpPr/>
                <p:nvPr/>
              </p:nvSpPr>
              <p:spPr>
                <a:xfrm>
                  <a:off x="3013761" y="3303882"/>
                  <a:ext cx="1370135" cy="51118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75%</a:t>
                  </a:r>
                </a:p>
              </p:txBody>
            </p:sp>
            <p:sp>
              <p:nvSpPr>
                <p:cNvPr id="42" name="Rectangle: Rounded Corners 41">
                  <a:extLst>
                    <a:ext uri="{FF2B5EF4-FFF2-40B4-BE49-F238E27FC236}">
                      <a16:creationId xmlns="" xmlns:a16="http://schemas.microsoft.com/office/drawing/2014/main" id="{ED421C6D-FE60-4B51-BE41-074862EF28E2}"/>
                    </a:ext>
                  </a:extLst>
                </p:cNvPr>
                <p:cNvSpPr/>
                <p:nvPr/>
              </p:nvSpPr>
              <p:spPr>
                <a:xfrm>
                  <a:off x="451590" y="4263523"/>
                  <a:ext cx="1370135" cy="51118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16%</a:t>
                  </a:r>
                </a:p>
              </p:txBody>
            </p:sp>
            <p:cxnSp>
              <p:nvCxnSpPr>
                <p:cNvPr id="43" name="Straight Arrow Connector 42">
                  <a:extLst>
                    <a:ext uri="{FF2B5EF4-FFF2-40B4-BE49-F238E27FC236}">
                      <a16:creationId xmlns="" xmlns:a16="http://schemas.microsoft.com/office/drawing/2014/main" id="{C736001A-90A0-446A-BEE0-53135D8953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6201" y="3542005"/>
                  <a:ext cx="1418576" cy="663325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30">
                <a:extLst>
                  <a:ext uri="{FF2B5EF4-FFF2-40B4-BE49-F238E27FC236}">
                    <a16:creationId xmlns="" xmlns:a16="http://schemas.microsoft.com/office/drawing/2014/main" id="{986D624B-007A-4B59-9C7A-EA47101D3F21}"/>
                  </a:ext>
                </a:extLst>
              </p:cNvPr>
              <p:cNvGrpSpPr/>
              <p:nvPr/>
            </p:nvGrpSpPr>
            <p:grpSpPr>
              <a:xfrm>
                <a:off x="748748" y="4690319"/>
                <a:ext cx="649953" cy="607087"/>
                <a:chOff x="859293" y="3171458"/>
                <a:chExt cx="820897" cy="845956"/>
              </a:xfrm>
            </p:grpSpPr>
            <p:sp>
              <p:nvSpPr>
                <p:cNvPr id="32" name="object 34">
                  <a:extLst>
                    <a:ext uri="{FF2B5EF4-FFF2-40B4-BE49-F238E27FC236}">
                      <a16:creationId xmlns="" xmlns:a16="http://schemas.microsoft.com/office/drawing/2014/main" id="{78E72A29-A1CD-4C34-99E0-71A6000F3C4F}"/>
                    </a:ext>
                  </a:extLst>
                </p:cNvPr>
                <p:cNvSpPr/>
                <p:nvPr/>
              </p:nvSpPr>
              <p:spPr>
                <a:xfrm>
                  <a:off x="1657818" y="3171458"/>
                  <a:ext cx="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ln w="12700">
                  <a:solidFill>
                    <a:srgbClr val="BE1E2D"/>
                  </a:solidFill>
                </a:ln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bject 71">
                  <a:extLst>
                    <a:ext uri="{FF2B5EF4-FFF2-40B4-BE49-F238E27FC236}">
                      <a16:creationId xmlns="" xmlns:a16="http://schemas.microsoft.com/office/drawing/2014/main" id="{40E366CF-2AF5-461E-A7B2-C2E1BA5C1DF6}"/>
                    </a:ext>
                  </a:extLst>
                </p:cNvPr>
                <p:cNvSpPr/>
                <p:nvPr/>
              </p:nvSpPr>
              <p:spPr>
                <a:xfrm>
                  <a:off x="1263002" y="3778341"/>
                  <a:ext cx="321310" cy="187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09" h="187960">
                      <a:moveTo>
                        <a:pt x="266179" y="0"/>
                      </a:moveTo>
                      <a:lnTo>
                        <a:pt x="965" y="0"/>
                      </a:lnTo>
                      <a:lnTo>
                        <a:pt x="0" y="187909"/>
                      </a:lnTo>
                      <a:lnTo>
                        <a:pt x="223266" y="187909"/>
                      </a:lnTo>
                      <a:lnTo>
                        <a:pt x="242945" y="185291"/>
                      </a:lnTo>
                      <a:lnTo>
                        <a:pt x="260969" y="177779"/>
                      </a:lnTo>
                      <a:lnTo>
                        <a:pt x="276454" y="165883"/>
                      </a:lnTo>
                      <a:lnTo>
                        <a:pt x="288518" y="150114"/>
                      </a:lnTo>
                      <a:lnTo>
                        <a:pt x="321056" y="93395"/>
                      </a:lnTo>
                      <a:lnTo>
                        <a:pt x="319290" y="92392"/>
                      </a:lnTo>
                      <a:lnTo>
                        <a:pt x="266179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bject 72">
                  <a:extLst>
                    <a:ext uri="{FF2B5EF4-FFF2-40B4-BE49-F238E27FC236}">
                      <a16:creationId xmlns="" xmlns:a16="http://schemas.microsoft.com/office/drawing/2014/main" id="{EFBCF121-A7AF-4235-9C74-D237F251C238}"/>
                    </a:ext>
                  </a:extLst>
                </p:cNvPr>
                <p:cNvSpPr/>
                <p:nvPr/>
              </p:nvSpPr>
              <p:spPr>
                <a:xfrm>
                  <a:off x="859293" y="3453941"/>
                  <a:ext cx="283845" cy="32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44" h="324485">
                      <a:moveTo>
                        <a:pt x="121356" y="0"/>
                      </a:moveTo>
                      <a:lnTo>
                        <a:pt x="10002" y="193700"/>
                      </a:lnTo>
                      <a:lnTo>
                        <a:pt x="2487" y="211996"/>
                      </a:lnTo>
                      <a:lnTo>
                        <a:pt x="0" y="231293"/>
                      </a:lnTo>
                      <a:lnTo>
                        <a:pt x="2539" y="250584"/>
                      </a:lnTo>
                      <a:lnTo>
                        <a:pt x="10104" y="268858"/>
                      </a:lnTo>
                      <a:lnTo>
                        <a:pt x="42248" y="324396"/>
                      </a:lnTo>
                      <a:lnTo>
                        <a:pt x="151645" y="324396"/>
                      </a:lnTo>
                      <a:lnTo>
                        <a:pt x="283802" y="94462"/>
                      </a:lnTo>
                      <a:lnTo>
                        <a:pt x="121356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bject 73">
                  <a:extLst>
                    <a:ext uri="{FF2B5EF4-FFF2-40B4-BE49-F238E27FC236}">
                      <a16:creationId xmlns="" xmlns:a16="http://schemas.microsoft.com/office/drawing/2014/main" id="{0B06ADC4-F889-48AA-9DC2-9D5459FF7325}"/>
                    </a:ext>
                  </a:extLst>
                </p:cNvPr>
                <p:cNvSpPr/>
                <p:nvPr/>
              </p:nvSpPr>
              <p:spPr>
                <a:xfrm>
                  <a:off x="1270040" y="3232390"/>
                  <a:ext cx="295275" cy="32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75" h="324485">
                      <a:moveTo>
                        <a:pt x="118554" y="0"/>
                      </a:moveTo>
                      <a:lnTo>
                        <a:pt x="53670" y="0"/>
                      </a:lnTo>
                      <a:lnTo>
                        <a:pt x="53670" y="1803"/>
                      </a:lnTo>
                      <a:lnTo>
                        <a:pt x="0" y="95161"/>
                      </a:lnTo>
                      <a:lnTo>
                        <a:pt x="131622" y="324142"/>
                      </a:lnTo>
                      <a:lnTo>
                        <a:pt x="295046" y="231317"/>
                      </a:lnTo>
                      <a:lnTo>
                        <a:pt x="183756" y="37731"/>
                      </a:lnTo>
                      <a:lnTo>
                        <a:pt x="171696" y="21988"/>
                      </a:lnTo>
                      <a:lnTo>
                        <a:pt x="156222" y="10112"/>
                      </a:lnTo>
                      <a:lnTo>
                        <a:pt x="138214" y="2613"/>
                      </a:lnTo>
                      <a:lnTo>
                        <a:pt x="118554" y="0"/>
                      </a:lnTo>
                      <a:close/>
                    </a:path>
                  </a:pathLst>
                </a:custGeom>
                <a:solidFill>
                  <a:srgbClr val="2B7A56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bject 74">
                  <a:extLst>
                    <a:ext uri="{FF2B5EF4-FFF2-40B4-BE49-F238E27FC236}">
                      <a16:creationId xmlns="" xmlns:a16="http://schemas.microsoft.com/office/drawing/2014/main" id="{F1E337DE-6E13-4FF1-9F05-ACAFF7D3DB3D}"/>
                    </a:ext>
                  </a:extLst>
                </p:cNvPr>
                <p:cNvSpPr/>
                <p:nvPr/>
              </p:nvSpPr>
              <p:spPr>
                <a:xfrm>
                  <a:off x="901552" y="3727219"/>
                  <a:ext cx="447675" cy="290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5" h="290195">
                      <a:moveTo>
                        <a:pt x="308216" y="0"/>
                      </a:moveTo>
                      <a:lnTo>
                        <a:pt x="301764" y="0"/>
                      </a:lnTo>
                      <a:lnTo>
                        <a:pt x="293717" y="1624"/>
                      </a:lnTo>
                      <a:lnTo>
                        <a:pt x="287145" y="6054"/>
                      </a:lnTo>
                      <a:lnTo>
                        <a:pt x="282714" y="12623"/>
                      </a:lnTo>
                      <a:lnTo>
                        <a:pt x="281089" y="20662"/>
                      </a:lnTo>
                      <a:lnTo>
                        <a:pt x="281089" y="51130"/>
                      </a:lnTo>
                      <a:lnTo>
                        <a:pt x="0" y="51130"/>
                      </a:lnTo>
                      <a:lnTo>
                        <a:pt x="92976" y="211823"/>
                      </a:lnTo>
                      <a:lnTo>
                        <a:pt x="125948" y="237155"/>
                      </a:lnTo>
                      <a:lnTo>
                        <a:pt x="140157" y="239039"/>
                      </a:lnTo>
                      <a:lnTo>
                        <a:pt x="281089" y="239039"/>
                      </a:lnTo>
                      <a:lnTo>
                        <a:pt x="281089" y="269468"/>
                      </a:lnTo>
                      <a:lnTo>
                        <a:pt x="282714" y="277515"/>
                      </a:lnTo>
                      <a:lnTo>
                        <a:pt x="287145" y="284087"/>
                      </a:lnTo>
                      <a:lnTo>
                        <a:pt x="293717" y="288519"/>
                      </a:lnTo>
                      <a:lnTo>
                        <a:pt x="301764" y="290144"/>
                      </a:lnTo>
                      <a:lnTo>
                        <a:pt x="307263" y="290144"/>
                      </a:lnTo>
                      <a:lnTo>
                        <a:pt x="312521" y="287972"/>
                      </a:lnTo>
                      <a:lnTo>
                        <a:pt x="441274" y="159219"/>
                      </a:lnTo>
                      <a:lnTo>
                        <a:pt x="445817" y="152378"/>
                      </a:lnTo>
                      <a:lnTo>
                        <a:pt x="447332" y="144597"/>
                      </a:lnTo>
                      <a:lnTo>
                        <a:pt x="445817" y="136818"/>
                      </a:lnTo>
                      <a:lnTo>
                        <a:pt x="441274" y="129984"/>
                      </a:lnTo>
                      <a:lnTo>
                        <a:pt x="313474" y="2171"/>
                      </a:lnTo>
                      <a:lnTo>
                        <a:pt x="308216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bject 75">
                  <a:extLst>
                    <a:ext uri="{FF2B5EF4-FFF2-40B4-BE49-F238E27FC236}">
                      <a16:creationId xmlns="" xmlns:a16="http://schemas.microsoft.com/office/drawing/2014/main" id="{E481276E-C967-4E68-8DF3-1DD82A85C792}"/>
                    </a:ext>
                  </a:extLst>
                </p:cNvPr>
                <p:cNvSpPr/>
                <p:nvPr/>
              </p:nvSpPr>
              <p:spPr>
                <a:xfrm>
                  <a:off x="962606" y="3232385"/>
                  <a:ext cx="361315" cy="34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315" h="346075">
                      <a:moveTo>
                        <a:pt x="23916" y="134099"/>
                      </a:moveTo>
                      <a:lnTo>
                        <a:pt x="0" y="154736"/>
                      </a:lnTo>
                      <a:lnTo>
                        <a:pt x="47447" y="330517"/>
                      </a:lnTo>
                      <a:lnTo>
                        <a:pt x="51116" y="337856"/>
                      </a:lnTo>
                      <a:lnTo>
                        <a:pt x="57107" y="343044"/>
                      </a:lnTo>
                      <a:lnTo>
                        <a:pt x="64604" y="345610"/>
                      </a:lnTo>
                      <a:lnTo>
                        <a:pt x="72796" y="345084"/>
                      </a:lnTo>
                      <a:lnTo>
                        <a:pt x="247319" y="297980"/>
                      </a:lnTo>
                      <a:lnTo>
                        <a:pt x="251828" y="294500"/>
                      </a:lnTo>
                      <a:lnTo>
                        <a:pt x="255028" y="288924"/>
                      </a:lnTo>
                      <a:lnTo>
                        <a:pt x="257631" y="281134"/>
                      </a:lnTo>
                      <a:lnTo>
                        <a:pt x="257067" y="273229"/>
                      </a:lnTo>
                      <a:lnTo>
                        <a:pt x="253578" y="266116"/>
                      </a:lnTo>
                      <a:lnTo>
                        <a:pt x="247408" y="260705"/>
                      </a:lnTo>
                      <a:lnTo>
                        <a:pt x="221005" y="245529"/>
                      </a:lnTo>
                      <a:lnTo>
                        <a:pt x="274839" y="151866"/>
                      </a:lnTo>
                      <a:lnTo>
                        <a:pt x="58102" y="151866"/>
                      </a:lnTo>
                      <a:lnTo>
                        <a:pt x="31699" y="136702"/>
                      </a:lnTo>
                      <a:lnTo>
                        <a:pt x="23916" y="134099"/>
                      </a:lnTo>
                      <a:close/>
                    </a:path>
                    <a:path w="361315" h="346075">
                      <a:moveTo>
                        <a:pt x="361099" y="0"/>
                      </a:moveTo>
                      <a:lnTo>
                        <a:pt x="187871" y="0"/>
                      </a:lnTo>
                      <a:lnTo>
                        <a:pt x="168079" y="2648"/>
                      </a:lnTo>
                      <a:lnTo>
                        <a:pt x="149974" y="10245"/>
                      </a:lnTo>
                      <a:lnTo>
                        <a:pt x="134450" y="22267"/>
                      </a:lnTo>
                      <a:lnTo>
                        <a:pt x="122402" y="38188"/>
                      </a:lnTo>
                      <a:lnTo>
                        <a:pt x="58102" y="151866"/>
                      </a:lnTo>
                      <a:lnTo>
                        <a:pt x="274839" y="151866"/>
                      </a:lnTo>
                      <a:lnTo>
                        <a:pt x="361099" y="1790"/>
                      </a:lnTo>
                      <a:lnTo>
                        <a:pt x="361099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bject 76">
                  <a:extLst>
                    <a:ext uri="{FF2B5EF4-FFF2-40B4-BE49-F238E27FC236}">
                      <a16:creationId xmlns="" xmlns:a16="http://schemas.microsoft.com/office/drawing/2014/main" id="{288C9AB5-5635-4CD2-88FA-EA9FB09B9CA3}"/>
                    </a:ext>
                  </a:extLst>
                </p:cNvPr>
                <p:cNvSpPr/>
                <p:nvPr/>
              </p:nvSpPr>
              <p:spPr>
                <a:xfrm>
                  <a:off x="1383645" y="3433752"/>
                  <a:ext cx="296545" cy="43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544" h="438150">
                      <a:moveTo>
                        <a:pt x="275305" y="193281"/>
                      </a:moveTo>
                      <a:lnTo>
                        <a:pt x="58559" y="193281"/>
                      </a:lnTo>
                      <a:lnTo>
                        <a:pt x="198640" y="436981"/>
                      </a:lnTo>
                      <a:lnTo>
                        <a:pt x="200406" y="437984"/>
                      </a:lnTo>
                      <a:lnTo>
                        <a:pt x="286588" y="287756"/>
                      </a:lnTo>
                      <a:lnTo>
                        <a:pt x="294065" y="269522"/>
                      </a:lnTo>
                      <a:lnTo>
                        <a:pt x="296551" y="250292"/>
                      </a:lnTo>
                      <a:lnTo>
                        <a:pt x="294046" y="231065"/>
                      </a:lnTo>
                      <a:lnTo>
                        <a:pt x="286550" y="212839"/>
                      </a:lnTo>
                      <a:lnTo>
                        <a:pt x="275305" y="193281"/>
                      </a:lnTo>
                      <a:close/>
                    </a:path>
                    <a:path w="296544" h="438150">
                      <a:moveTo>
                        <a:pt x="64260" y="0"/>
                      </a:moveTo>
                      <a:lnTo>
                        <a:pt x="56759" y="2563"/>
                      </a:lnTo>
                      <a:lnTo>
                        <a:pt x="50768" y="7753"/>
                      </a:lnTo>
                      <a:lnTo>
                        <a:pt x="47104" y="15100"/>
                      </a:lnTo>
                      <a:lnTo>
                        <a:pt x="0" y="189585"/>
                      </a:lnTo>
                      <a:lnTo>
                        <a:pt x="736" y="195236"/>
                      </a:lnTo>
                      <a:lnTo>
                        <a:pt x="3949" y="200824"/>
                      </a:lnTo>
                      <a:lnTo>
                        <a:pt x="9360" y="206987"/>
                      </a:lnTo>
                      <a:lnTo>
                        <a:pt x="16471" y="210473"/>
                      </a:lnTo>
                      <a:lnTo>
                        <a:pt x="24373" y="211040"/>
                      </a:lnTo>
                      <a:lnTo>
                        <a:pt x="32156" y="208444"/>
                      </a:lnTo>
                      <a:lnTo>
                        <a:pt x="58559" y="193281"/>
                      </a:lnTo>
                      <a:lnTo>
                        <a:pt x="275305" y="193281"/>
                      </a:lnTo>
                      <a:lnTo>
                        <a:pt x="221462" y="99631"/>
                      </a:lnTo>
                      <a:lnTo>
                        <a:pt x="247878" y="84454"/>
                      </a:lnTo>
                      <a:lnTo>
                        <a:pt x="254042" y="79029"/>
                      </a:lnTo>
                      <a:lnTo>
                        <a:pt x="257530" y="71910"/>
                      </a:lnTo>
                      <a:lnTo>
                        <a:pt x="258094" y="64005"/>
                      </a:lnTo>
                      <a:lnTo>
                        <a:pt x="255485" y="56222"/>
                      </a:lnTo>
                      <a:lnTo>
                        <a:pt x="252755" y="51472"/>
                      </a:lnTo>
                      <a:lnTo>
                        <a:pt x="248246" y="48005"/>
                      </a:lnTo>
                      <a:lnTo>
                        <a:pt x="72453" y="533"/>
                      </a:lnTo>
                      <a:lnTo>
                        <a:pt x="64260" y="0"/>
                      </a:lnTo>
                      <a:close/>
                    </a:path>
                  </a:pathLst>
                </a:custGeom>
                <a:solidFill>
                  <a:srgbClr val="49B76D"/>
                </a:solidFill>
              </p:spPr>
              <p:txBody>
                <a:bodyPr wrap="square" lIns="0" tIns="0" rIns="0" bIns="0" rtlCol="0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1" name="Rectangle: Rounded Corners 50">
              <a:extLst>
                <a:ext uri="{FF2B5EF4-FFF2-40B4-BE49-F238E27FC236}">
                  <a16:creationId xmlns="" xmlns:a16="http://schemas.microsoft.com/office/drawing/2014/main" id="{27F1833B-CA17-4B65-80C1-D3AFEBC23AFE}"/>
                </a:ext>
              </a:extLst>
            </p:cNvPr>
            <p:cNvSpPr/>
            <p:nvPr/>
          </p:nvSpPr>
          <p:spPr>
            <a:xfrm>
              <a:off x="3924425" y="1451721"/>
              <a:ext cx="4854011" cy="2665884"/>
            </a:xfrm>
            <a:prstGeom prst="roundRect">
              <a:avLst>
                <a:gd name="adj" fmla="val 6756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37F9B73D-9750-4D5A-9780-74C515A95088}"/>
                </a:ext>
              </a:extLst>
            </p:cNvPr>
            <p:cNvSpPr/>
            <p:nvPr/>
          </p:nvSpPr>
          <p:spPr>
            <a:xfrm>
              <a:off x="3274317" y="1678567"/>
              <a:ext cx="632619" cy="218534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Waste Processing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349313DC-12AC-4413-8B6A-7702B8BAB050}"/>
                </a:ext>
              </a:extLst>
            </p:cNvPr>
            <p:cNvSpPr/>
            <p:nvPr/>
          </p:nvSpPr>
          <p:spPr>
            <a:xfrm>
              <a:off x="4210579" y="3415782"/>
              <a:ext cx="1124712" cy="29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2014-15</a:t>
              </a:r>
            </a:p>
          </p:txBody>
        </p:sp>
      </p:grpSp>
      <p:sp>
        <p:nvSpPr>
          <p:cNvPr id="56" name="Google Shape;1240;p27">
            <a:extLst>
              <a:ext uri="{FF2B5EF4-FFF2-40B4-BE49-F238E27FC236}">
                <a16:creationId xmlns="" xmlns:a16="http://schemas.microsoft.com/office/drawing/2014/main" id="{5E4EDD98-A8EF-4C66-8F79-46FA95E1F67F}"/>
              </a:ext>
            </a:extLst>
          </p:cNvPr>
          <p:cNvSpPr/>
          <p:nvPr/>
        </p:nvSpPr>
        <p:spPr>
          <a:xfrm>
            <a:off x="6130917" y="1382544"/>
            <a:ext cx="5907101" cy="4221030"/>
          </a:xfrm>
          <a:prstGeom prst="roundRect">
            <a:avLst>
              <a:gd name="adj" fmla="val 2382"/>
            </a:avLst>
          </a:prstGeom>
          <a:solidFill>
            <a:srgbClr val="ECF5E7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  <a:p>
            <a:pPr marL="342900" marR="0" lvl="0" indent="-190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oto Sans Symbols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1241;p27">
            <a:extLst>
              <a:ext uri="{FF2B5EF4-FFF2-40B4-BE49-F238E27FC236}">
                <a16:creationId xmlns="" xmlns:a16="http://schemas.microsoft.com/office/drawing/2014/main" id="{BC4CA1D0-00F9-4F6A-9A47-C5253D86FD6F}"/>
              </a:ext>
            </a:extLst>
          </p:cNvPr>
          <p:cNvSpPr txBox="1"/>
          <p:nvPr/>
        </p:nvSpPr>
        <p:spPr>
          <a:xfrm>
            <a:off x="6301182" y="1710342"/>
            <a:ext cx="5599546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1" indent="-34290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Noto Sans Symbols"/>
              <a:buChar char="✔"/>
              <a:defRPr/>
            </a:pPr>
            <a:r>
              <a:rPr lang="en-US" sz="24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Cambria"/>
              </a:rPr>
              <a:t>Waste processing integrated into city action plans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Cambria"/>
            </a:endParaRPr>
          </a:p>
          <a:p>
            <a:pPr marL="457200" marR="0" lvl="1" indent="-342900" algn="l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Noto Sans Symbols"/>
              <a:buChar char="✔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Cambria"/>
              </a:rPr>
              <a:t>Shift from dumping of waste to processing</a:t>
            </a:r>
          </a:p>
          <a:p>
            <a:pPr marL="457200" marR="0" lvl="1" indent="-342900" algn="l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Noto Sans Symbols"/>
              <a:buChar char="✔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Cambria"/>
              </a:rPr>
              <a:t>Women SHGs and informal sector getting employment, improved earnings and dignity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64C5165F-3E9A-F863-B8D4-D14FA4CE5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8" y="258958"/>
            <a:ext cx="606644" cy="419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620E1AD-F23F-184C-0E42-F389233191CE}"/>
              </a:ext>
            </a:extLst>
          </p:cNvPr>
          <p:cNvSpPr/>
          <p:nvPr/>
        </p:nvSpPr>
        <p:spPr>
          <a:xfrm>
            <a:off x="3075229" y="6460044"/>
            <a:ext cx="9116771" cy="3979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FFD2A9-4A8B-B73C-3CF8-0318B0F8FE7C}"/>
              </a:ext>
            </a:extLst>
          </p:cNvPr>
          <p:cNvSpPr txBox="1"/>
          <p:nvPr/>
        </p:nvSpPr>
        <p:spPr>
          <a:xfrm>
            <a:off x="3139079" y="6482124"/>
            <a:ext cx="8937172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Promoting Circular Economy - Scientific processing of dry and wet waste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/>
              <a:ea typeface="Cambri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4A71B45-0CBA-91C6-11CB-878FA56E23C9}"/>
              </a:ext>
            </a:extLst>
          </p:cNvPr>
          <p:cNvSpPr/>
          <p:nvPr/>
        </p:nvSpPr>
        <p:spPr>
          <a:xfrm>
            <a:off x="-11648" y="6460044"/>
            <a:ext cx="3086876" cy="3979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F3192B9-C16C-E297-610D-81F9ADFAE3EB}"/>
              </a:ext>
            </a:extLst>
          </p:cNvPr>
          <p:cNvSpPr txBox="1"/>
          <p:nvPr/>
        </p:nvSpPr>
        <p:spPr>
          <a:xfrm>
            <a:off x="125123" y="6448084"/>
            <a:ext cx="2983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Budget Announcement </a:t>
            </a:r>
          </a:p>
        </p:txBody>
      </p:sp>
    </p:spTree>
    <p:extLst>
      <p:ext uri="{BB962C8B-B14F-4D97-AF65-F5344CB8AC3E}">
        <p14:creationId xmlns:p14="http://schemas.microsoft.com/office/powerpoint/2010/main" val="260953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3">
            <a:extLst>
              <a:ext uri="{FF2B5EF4-FFF2-40B4-BE49-F238E27FC236}">
                <a16:creationId xmlns="" xmlns:a16="http://schemas.microsoft.com/office/drawing/2014/main" id="{640B1478-61DF-4012-9271-05FBA32A1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384151"/>
              </p:ext>
            </p:extLst>
          </p:nvPr>
        </p:nvGraphicFramePr>
        <p:xfrm>
          <a:off x="3636922" y="4626738"/>
          <a:ext cx="8170169" cy="210292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42614">
                  <a:extLst>
                    <a:ext uri="{9D8B030D-6E8A-4147-A177-3AD203B41FA5}">
                      <a16:colId xmlns="" xmlns:a16="http://schemas.microsoft.com/office/drawing/2014/main" val="1330412197"/>
                    </a:ext>
                  </a:extLst>
                </a:gridCol>
                <a:gridCol w="5427555">
                  <a:extLst>
                    <a:ext uri="{9D8B030D-6E8A-4147-A177-3AD203B41FA5}">
                      <a16:colId xmlns="" xmlns:a16="http://schemas.microsoft.com/office/drawing/2014/main" val="915716426"/>
                    </a:ext>
                  </a:extLst>
                </a:gridCol>
              </a:tblGrid>
              <a:tr h="5179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Star Rating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445-Cities Certified (one time certified)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9575566"/>
                  </a:ext>
                </a:extLst>
              </a:tr>
              <a:tr h="270243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7-Star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(Indore)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4924964"/>
                  </a:ext>
                </a:extLst>
              </a:tr>
              <a:tr h="270243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5- Star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11</a:t>
                      </a:r>
                      <a:endParaRPr lang="en-US" sz="20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43166197"/>
                  </a:ext>
                </a:extLst>
              </a:tr>
              <a:tr h="270243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3-Star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199</a:t>
                      </a:r>
                      <a:endParaRPr lang="en-US" sz="2000" b="0" kern="1200" noProof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3050528"/>
                  </a:ext>
                </a:extLst>
              </a:tr>
              <a:tr h="270243"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1-Star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noProof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234 </a:t>
                      </a:r>
                      <a:endParaRPr lang="en-US" sz="2000" b="0" kern="1200" noProof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2925886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10EBEA1-718E-40D9-837B-1BAE717334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54" y="855201"/>
            <a:ext cx="2510586" cy="137316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A02E7D6-8B19-48D6-BEAB-8426B3BB2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782009"/>
              </p:ext>
            </p:extLst>
          </p:nvPr>
        </p:nvGraphicFramePr>
        <p:xfrm>
          <a:off x="569964" y="2144482"/>
          <a:ext cx="2869471" cy="456122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69471">
                  <a:extLst>
                    <a:ext uri="{9D8B030D-6E8A-4147-A177-3AD203B41FA5}">
                      <a16:colId xmlns="" xmlns:a16="http://schemas.microsoft.com/office/drawing/2014/main" val="4156762910"/>
                    </a:ext>
                  </a:extLst>
                </a:gridCol>
              </a:tblGrid>
              <a:tr h="4800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Star Cities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6901436"/>
                  </a:ext>
                </a:extLst>
              </a:tr>
              <a:tr h="32808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Ambikapur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1163991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Bhopal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8562355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Mysuru 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59857798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Navi Mumbai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07240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NDMC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3560226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Noida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0970415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Patan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1500188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Surat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8682028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Tirupati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8299005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Vijayawada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6736632"/>
                  </a:ext>
                </a:extLst>
              </a:tr>
              <a:tr h="37531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Vishakhapatnam </a:t>
                      </a: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8121107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AD311FA-7C4F-4411-96C8-67173489121B}"/>
              </a:ext>
            </a:extLst>
          </p:cNvPr>
          <p:cNvSpPr txBox="1"/>
          <p:nvPr/>
        </p:nvSpPr>
        <p:spPr>
          <a:xfrm>
            <a:off x="613614" y="170554"/>
            <a:ext cx="10335245" cy="487460"/>
          </a:xfrm>
          <a:prstGeom prst="rect">
            <a:avLst/>
          </a:prstGeom>
          <a:noFill/>
        </p:spPr>
        <p:txBody>
          <a:bodyPr wrap="square" lIns="98699" tIns="49349" rIns="98699" bIns="49349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Star Rating Certification for Garbage Free Cities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7959AE6-C976-4477-B3EE-B4D834E9489C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422184" y="128336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44D00A8-7E53-44DF-A61A-D2B07DBC9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10" y="159746"/>
            <a:ext cx="735897" cy="46116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DEE4D49-2AE3-4CB0-AA96-98FFBFF097F8}"/>
              </a:ext>
            </a:extLst>
          </p:cNvPr>
          <p:cNvCxnSpPr>
            <a:cxnSpLocks/>
          </p:cNvCxnSpPr>
          <p:nvPr/>
        </p:nvCxnSpPr>
        <p:spPr>
          <a:xfrm>
            <a:off x="156475" y="756607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937D5F15-47C8-A1C1-0E7E-01BAE9C0F3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5" y="159746"/>
            <a:ext cx="666634" cy="36182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="" xmlns:a16="http://schemas.microsoft.com/office/drawing/2014/main" id="{0103DA77-F936-0D28-213B-FE6CFE6A78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5" y="143091"/>
            <a:ext cx="606644" cy="419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0A06043-9105-9EC0-E1C5-3C20383237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902" t="2156" r="37012" b="1652"/>
          <a:stretch/>
        </p:blipFill>
        <p:spPr>
          <a:xfrm>
            <a:off x="7904536" y="1154797"/>
            <a:ext cx="2443357" cy="31528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761286-4D89-17E1-B9D0-7DF0894341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16"/>
          <a:stretch/>
        </p:blipFill>
        <p:spPr>
          <a:xfrm>
            <a:off x="4880344" y="1154797"/>
            <a:ext cx="2986692" cy="1431322"/>
          </a:xfrm>
          <a:prstGeom prst="rect">
            <a:avLst/>
          </a:prstGeom>
        </p:spPr>
      </p:pic>
      <p:pic>
        <p:nvPicPr>
          <p:cNvPr id="8" name="Picture 7" descr="A picture containing outdoor, sky, tree, road&#10;&#10;Description automatically generated">
            <a:extLst>
              <a:ext uri="{FF2B5EF4-FFF2-40B4-BE49-F238E27FC236}">
                <a16:creationId xmlns="" xmlns:a16="http://schemas.microsoft.com/office/drawing/2014/main" id="{87823B80-C52E-20C9-2A55-2B22A54E37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4078" r="-1248" b="5849"/>
          <a:stretch/>
        </p:blipFill>
        <p:spPr>
          <a:xfrm>
            <a:off x="4898677" y="2660674"/>
            <a:ext cx="3005859" cy="16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0" descr="Image result for online assessment logo">
            <a:extLst>
              <a:ext uri="{FF2B5EF4-FFF2-40B4-BE49-F238E27FC236}">
                <a16:creationId xmlns="" xmlns:a16="http://schemas.microsoft.com/office/drawing/2014/main" id="{F4F9087D-B54F-B8E8-C921-E9E5FB2C5C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605" y="-144463"/>
            <a:ext cx="279447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C873C1-49C6-ED56-63C1-9F2BB10312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6241" y="107716"/>
            <a:ext cx="941864" cy="53952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="" xmlns:a16="http://schemas.microsoft.com/office/drawing/2014/main" id="{D20EC031-E579-71DE-F97D-BB8EEDE1D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269" y="88783"/>
            <a:ext cx="8684974" cy="644988"/>
          </a:xfr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Swachh Survekshan (SS)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DB9E78A-BE91-134F-A690-D34BBA0D79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372" y="166014"/>
            <a:ext cx="855192" cy="584541"/>
          </a:xfrm>
          <a:prstGeom prst="rect">
            <a:avLst/>
          </a:prstGeom>
        </p:spPr>
      </p:pic>
      <p:sp>
        <p:nvSpPr>
          <p:cNvPr id="3" name="Rectangle: Rounded Corners 88">
            <a:extLst>
              <a:ext uri="{FF2B5EF4-FFF2-40B4-BE49-F238E27FC236}">
                <a16:creationId xmlns="" xmlns:a16="http://schemas.microsoft.com/office/drawing/2014/main" id="{BE6B34CB-090F-D74A-CE85-10938EFD9805}"/>
              </a:ext>
            </a:extLst>
          </p:cNvPr>
          <p:cNvSpPr/>
          <p:nvPr/>
        </p:nvSpPr>
        <p:spPr>
          <a:xfrm>
            <a:off x="2015764" y="906592"/>
            <a:ext cx="8247221" cy="4957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 conducted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Party Assessment Agency</a:t>
            </a:r>
          </a:p>
        </p:txBody>
      </p:sp>
      <p:cxnSp>
        <p:nvCxnSpPr>
          <p:cNvPr id="5" name="Google Shape;1427;p2">
            <a:extLst>
              <a:ext uri="{FF2B5EF4-FFF2-40B4-BE49-F238E27FC236}">
                <a16:creationId xmlns="" xmlns:a16="http://schemas.microsoft.com/office/drawing/2014/main" id="{0596FEE5-79AD-5E6A-A7D6-CDA6547310CA}"/>
              </a:ext>
            </a:extLst>
          </p:cNvPr>
          <p:cNvCxnSpPr/>
          <p:nvPr/>
        </p:nvCxnSpPr>
        <p:spPr>
          <a:xfrm>
            <a:off x="197355" y="763315"/>
            <a:ext cx="1188404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07AAB5B2-A3D8-F4D3-E902-7E38CB8DD7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" y="235126"/>
            <a:ext cx="764313" cy="41483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="" xmlns:a16="http://schemas.microsoft.com/office/drawing/2014/main" id="{AE70E725-226B-EA3F-5C33-097510924F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76" y="160339"/>
            <a:ext cx="763501" cy="528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4649F1-3BA9-FA2C-7A52-B945DEA8A697}"/>
              </a:ext>
            </a:extLst>
          </p:cNvPr>
          <p:cNvSpPr txBox="1"/>
          <p:nvPr/>
        </p:nvSpPr>
        <p:spPr>
          <a:xfrm>
            <a:off x="4898403" y="635717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6"/>
              </a:rPr>
              <a:t>https://www.sbmurban.org/ss-2022-result-dashboard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4824068-78D5-14DD-F709-F61EEDA12613}"/>
              </a:ext>
            </a:extLst>
          </p:cNvPr>
          <p:cNvSpPr txBox="1"/>
          <p:nvPr/>
        </p:nvSpPr>
        <p:spPr>
          <a:xfrm>
            <a:off x="2379549" y="6405981"/>
            <a:ext cx="285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SS results Dashboard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CFA2F4CA-0FDA-29D9-3F3C-EA09F41A9E2D}"/>
              </a:ext>
            </a:extLst>
          </p:cNvPr>
          <p:cNvGrpSpPr/>
          <p:nvPr/>
        </p:nvGrpSpPr>
        <p:grpSpPr>
          <a:xfrm>
            <a:off x="165362" y="1545573"/>
            <a:ext cx="6962704" cy="4560187"/>
            <a:chOff x="0" y="789547"/>
            <a:chExt cx="11566833" cy="588015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22581E3-8953-C41D-723D-AD5F04D79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577" t="9313" r="18846" b="16110"/>
            <a:stretch/>
          </p:blipFill>
          <p:spPr>
            <a:xfrm>
              <a:off x="0" y="789547"/>
              <a:ext cx="11566833" cy="58801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8D1273E-387C-33C7-BE22-7BB3A8176BCB}"/>
                </a:ext>
              </a:extLst>
            </p:cNvPr>
            <p:cNvSpPr txBox="1"/>
            <p:nvPr/>
          </p:nvSpPr>
          <p:spPr>
            <a:xfrm>
              <a:off x="8318179" y="6342489"/>
              <a:ext cx="948842" cy="255888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No. 1 :  Indore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E5694A7-C640-D375-C463-68BE6B016680}"/>
              </a:ext>
            </a:extLst>
          </p:cNvPr>
          <p:cNvSpPr txBox="1"/>
          <p:nvPr/>
        </p:nvSpPr>
        <p:spPr>
          <a:xfrm>
            <a:off x="1274160" y="5843386"/>
            <a:ext cx="506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TBD: To be decided , TBA: To be announced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963DB1A-46C5-28D8-3CF4-86858E8D8107}"/>
              </a:ext>
            </a:extLst>
          </p:cNvPr>
          <p:cNvSpPr txBox="1"/>
          <p:nvPr/>
        </p:nvSpPr>
        <p:spPr>
          <a:xfrm>
            <a:off x="7493775" y="1878042"/>
            <a:ext cx="458762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Enabler  for Mission acceleration 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Fosters healthy competition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arge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scale citizen participation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reates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awareness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481B2A3-41A5-9019-B7ED-83474F1D2369}"/>
              </a:ext>
            </a:extLst>
          </p:cNvPr>
          <p:cNvSpPr txBox="1"/>
          <p:nvPr/>
        </p:nvSpPr>
        <p:spPr>
          <a:xfrm>
            <a:off x="7493775" y="4314889"/>
            <a:ext cx="457433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Focus on Ganga Towns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Promoting competition amongst small cities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Identifying fast movers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8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3" name="Google Shape;1313;p30"/>
          <p:cNvCxnSpPr>
            <a:cxnSpLocks/>
          </p:cNvCxnSpPr>
          <p:nvPr/>
        </p:nvCxnSpPr>
        <p:spPr>
          <a:xfrm>
            <a:off x="0" y="649291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81A28464-0E9C-446C-AB10-3497DE071807}"/>
              </a:ext>
            </a:extLst>
          </p:cNvPr>
          <p:cNvCxnSpPr/>
          <p:nvPr/>
        </p:nvCxnSpPr>
        <p:spPr>
          <a:xfrm>
            <a:off x="635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BB29FC85-8834-4A9A-B32B-9D65591CF967}"/>
              </a:ext>
            </a:extLst>
          </p:cNvPr>
          <p:cNvCxnSpPr/>
          <p:nvPr/>
        </p:nvCxnSpPr>
        <p:spPr>
          <a:xfrm>
            <a:off x="51852" y="10071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oogle Shape;514;p2">
            <a:extLst>
              <a:ext uri="{FF2B5EF4-FFF2-40B4-BE49-F238E27FC236}">
                <a16:creationId xmlns="" xmlns:a16="http://schemas.microsoft.com/office/drawing/2014/main" id="{D6A7D2E1-B3C3-4313-9B9E-640212A254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9364" y="86298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57E8D95-D19A-4A7A-9E5B-FF3317082F10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349074" y="65134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="" xmlns:a16="http://schemas.microsoft.com/office/drawing/2014/main" id="{E8E1FF98-545D-47A7-BAF9-DD83D0D9B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" y="135969"/>
            <a:ext cx="666634" cy="36182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="" xmlns:a16="http://schemas.microsoft.com/office/drawing/2014/main" id="{64AB57D2-6B46-4835-A117-91A990613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16" y="86298"/>
            <a:ext cx="606644" cy="4196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89EA981-1C1A-7C6C-A2B1-EDC411F44C57}"/>
              </a:ext>
            </a:extLst>
          </p:cNvPr>
          <p:cNvSpPr txBox="1">
            <a:spLocks/>
          </p:cNvSpPr>
          <p:nvPr/>
        </p:nvSpPr>
        <p:spPr>
          <a:xfrm>
            <a:off x="3586983" y="120753"/>
            <a:ext cx="5018033" cy="4627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lang="en-US" sz="3200" b="1" dirty="0">
                <a:solidFill>
                  <a:srgbClr val="0033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Swachhata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App 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043019B2-FF2C-C3ED-5E40-4673D25771D1}"/>
              </a:ext>
            </a:extLst>
          </p:cNvPr>
          <p:cNvGrpSpPr/>
          <p:nvPr/>
        </p:nvGrpSpPr>
        <p:grpSpPr>
          <a:xfrm>
            <a:off x="364238" y="1290819"/>
            <a:ext cx="5147595" cy="4678177"/>
            <a:chOff x="231497" y="1178204"/>
            <a:chExt cx="4934539" cy="4778181"/>
          </a:xfrm>
        </p:grpSpPr>
        <p:grpSp>
          <p:nvGrpSpPr>
            <p:cNvPr id="3" name="Group 26">
              <a:extLst>
                <a:ext uri="{FF2B5EF4-FFF2-40B4-BE49-F238E27FC236}">
                  <a16:creationId xmlns="" xmlns:a16="http://schemas.microsoft.com/office/drawing/2014/main" id="{20DCD2DD-EDC9-624E-AE0A-4BD6004848AA}"/>
                </a:ext>
              </a:extLst>
            </p:cNvPr>
            <p:cNvGrpSpPr/>
            <p:nvPr/>
          </p:nvGrpSpPr>
          <p:grpSpPr>
            <a:xfrm>
              <a:off x="231497" y="1178204"/>
              <a:ext cx="2401105" cy="4778178"/>
              <a:chOff x="10975154" y="723044"/>
              <a:chExt cx="576312" cy="1098497"/>
            </a:xfrm>
          </p:grpSpPr>
          <p:sp>
            <p:nvSpPr>
              <p:cNvPr id="10" name="object 19">
                <a:extLst>
                  <a:ext uri="{FF2B5EF4-FFF2-40B4-BE49-F238E27FC236}">
                    <a16:creationId xmlns="" xmlns:a16="http://schemas.microsoft.com/office/drawing/2014/main" id="{E3816600-098B-32D9-2406-00266444B53D}"/>
                  </a:ext>
                </a:extLst>
              </p:cNvPr>
              <p:cNvSpPr/>
              <p:nvPr/>
            </p:nvSpPr>
            <p:spPr>
              <a:xfrm>
                <a:off x="10975154" y="723044"/>
                <a:ext cx="576312" cy="1098497"/>
              </a:xfrm>
              <a:prstGeom prst="rect">
                <a:avLst/>
              </a:prstGeom>
              <a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F71C8DB8-2282-46A5-E8A8-87701268D8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007588" y="847292"/>
                <a:ext cx="511444" cy="896790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95F0DBF-FE40-4150-CF6E-C6979AB51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7696" y="1773909"/>
              <a:ext cx="2159091" cy="2766090"/>
            </a:xfrm>
            <a:prstGeom prst="rect">
              <a:avLst/>
            </a:prstGeom>
          </p:spPr>
        </p:pic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19E17962-4372-47DA-13B3-3B88409D8B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478" r="13373" b="4352"/>
            <a:stretch/>
          </p:blipFill>
          <p:spPr>
            <a:xfrm>
              <a:off x="2747696" y="1244703"/>
              <a:ext cx="2418340" cy="47116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04B245F-B03F-00A3-91F6-AD66D873C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45563" y="4867974"/>
              <a:ext cx="1794957" cy="40246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6A020571-BAB6-3949-B062-8D89B3D77477}"/>
              </a:ext>
            </a:extLst>
          </p:cNvPr>
          <p:cNvSpPr/>
          <p:nvPr/>
        </p:nvSpPr>
        <p:spPr>
          <a:xfrm>
            <a:off x="5853435" y="1355925"/>
            <a:ext cx="5833362" cy="46130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lvl="1" algn="ctr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ts val="2000"/>
              <a:defRPr/>
            </a:pPr>
            <a:r>
              <a:rPr 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App for </a:t>
            </a:r>
            <a:r>
              <a:rPr lang="en-US" sz="24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Swachhata</a:t>
            </a:r>
            <a:r>
              <a:rPr lang="en-US" sz="24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 related Grievance of citizens</a:t>
            </a:r>
          </a:p>
          <a:p>
            <a:pPr marL="511175" lvl="2" indent="-33655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Only Mobile App for Grievance Redressal </a:t>
            </a: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for ~3800 smaller cities</a:t>
            </a:r>
          </a:p>
          <a:p>
            <a:pPr marL="511175" lvl="2" indent="-33655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2.08 Cr+ </a:t>
            </a: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Citizens Registered</a:t>
            </a:r>
            <a:endParaRPr lang="en-US" sz="1000" b="1" kern="0" dirty="0">
              <a:solidFill>
                <a:schemeClr val="tx1">
                  <a:lumMod val="85000"/>
                  <a:lumOff val="15000"/>
                </a:schemeClr>
              </a:solidFill>
              <a:latin typeface="Cambria"/>
              <a:ea typeface="Cambria"/>
              <a:cs typeface="Arial"/>
              <a:sym typeface="Cambria"/>
            </a:endParaRPr>
          </a:p>
          <a:p>
            <a:pPr marL="511175" lvl="2" indent="-33655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2.5 Cr+</a:t>
            </a: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 Complaints Posted</a:t>
            </a:r>
          </a:p>
          <a:p>
            <a:pPr marL="511175" lvl="2" indent="-33655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&gt;93% </a:t>
            </a: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Complaint Resolution Rate</a:t>
            </a:r>
          </a:p>
          <a:p>
            <a:pPr marL="511175" lvl="2" indent="-336550">
              <a:spcBef>
                <a:spcPts val="1200"/>
              </a:spcBef>
              <a:spcAft>
                <a:spcPts val="1200"/>
              </a:spcAft>
              <a:buClr>
                <a:srgbClr val="002060"/>
              </a:buClr>
              <a:buSzPts val="2000"/>
              <a:buFont typeface="Wingdings" panose="05000000000000000000" pitchFamily="2" charset="2"/>
              <a:buChar char="§"/>
              <a:defRPr/>
            </a:pPr>
            <a:r>
              <a:rPr lang="en-US" sz="2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~600 </a:t>
            </a:r>
            <a:r>
              <a:rPr lang="en-US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Cambria"/>
                <a:cs typeface="Arial"/>
                <a:sym typeface="Cambria"/>
              </a:rPr>
              <a:t>City Apps Integrated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23409" y="3155557"/>
            <a:ext cx="298577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</a:t>
            </a:r>
            <a:r>
              <a:rPr sz="3600" b="1" spc="-1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spc="-45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sz="3600" b="1" spc="-45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ou</a:t>
            </a:r>
            <a:endParaRPr sz="36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="" xmlns:a16="http://schemas.microsoft.com/office/drawing/2014/main" id="{9821C22C-36FC-4458-A466-DD0FDF9B4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" y="195737"/>
            <a:ext cx="970695" cy="52685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="" xmlns:a16="http://schemas.microsoft.com/office/drawing/2014/main" id="{18BB7E05-D930-4E1C-A02B-485F16D59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42" y="217324"/>
            <a:ext cx="812368" cy="56199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EAA1F7DB-5B1F-4B8E-B48F-EAA21C8A9E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23326" r="10459" b="22995"/>
          <a:stretch/>
        </p:blipFill>
        <p:spPr>
          <a:xfrm>
            <a:off x="5153024" y="195737"/>
            <a:ext cx="1085851" cy="699613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18F60A7F-45FD-4E4D-827F-8A9F984DC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89" y="55838"/>
            <a:ext cx="1704536" cy="768488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="" xmlns:a16="http://schemas.microsoft.com/office/drawing/2014/main" id="{25D743A3-A6AF-447C-BDFE-C96D27F966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19" y="116097"/>
            <a:ext cx="1085851" cy="6509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0CCA182-7062-4230-878B-0D7E17AFE1DC}"/>
              </a:ext>
            </a:extLst>
          </p:cNvPr>
          <p:cNvSpPr txBox="1"/>
          <p:nvPr/>
        </p:nvSpPr>
        <p:spPr>
          <a:xfrm>
            <a:off x="4040411" y="5548771"/>
            <a:ext cx="46334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Website: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https://sbmurban.org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8C2F8CC-70C7-4A3B-8350-E1DF8A395EA0}"/>
              </a:ext>
            </a:extLst>
          </p:cNvPr>
          <p:cNvSpPr txBox="1"/>
          <p:nvPr/>
        </p:nvSpPr>
        <p:spPr>
          <a:xfrm>
            <a:off x="803997" y="6139157"/>
            <a:ext cx="35624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Swachh Bharat Mission - Urban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D8A4F84-B052-48DB-A7AD-CCC8A891B4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b="6666"/>
          <a:stretch/>
        </p:blipFill>
        <p:spPr>
          <a:xfrm>
            <a:off x="178503" y="6082640"/>
            <a:ext cx="625494" cy="4894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1E5A775-DC79-4353-A775-4FA3B1A7C447}"/>
              </a:ext>
            </a:extLst>
          </p:cNvPr>
          <p:cNvSpPr txBox="1"/>
          <p:nvPr/>
        </p:nvSpPr>
        <p:spPr>
          <a:xfrm>
            <a:off x="4903248" y="6139157"/>
            <a:ext cx="3134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@SwachhBharatGov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9CA61C1-E40E-4DD4-994E-BD77109675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4598" y="6129019"/>
            <a:ext cx="625494" cy="3502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C1F2F8D-DF0E-467F-8CAC-7D6C3D519706}"/>
              </a:ext>
            </a:extLst>
          </p:cNvPr>
          <p:cNvSpPr txBox="1"/>
          <p:nvPr/>
        </p:nvSpPr>
        <p:spPr>
          <a:xfrm>
            <a:off x="8793754" y="6127289"/>
            <a:ext cx="340383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Swachh Bharat Mission-Urban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520B17F-EB61-46F0-B56F-A0566233813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8013" y="5964136"/>
            <a:ext cx="750152" cy="750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1EAFC46C-EFA6-493B-B94F-AC6A69732092}"/>
              </a:ext>
            </a:extLst>
          </p:cNvPr>
          <p:cNvSpPr txBox="1">
            <a:spLocks/>
          </p:cNvSpPr>
          <p:nvPr/>
        </p:nvSpPr>
        <p:spPr>
          <a:xfrm>
            <a:off x="1678671" y="33435"/>
            <a:ext cx="8578062" cy="71571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800" kern="1200" dirty="0">
                <a:solidFill>
                  <a:srgbClr val="6D2077"/>
                </a:solidFill>
                <a:latin typeface="KPMG Extralight" panose="020B0303030202040204" pitchFamily="34" charset="0"/>
                <a:ea typeface="+mj-ea"/>
                <a:cs typeface="KPMG Extralight" panose="020B0303030202040204" pitchFamily="34" charset="0"/>
              </a:defRPr>
            </a:lvl1pPr>
          </a:lstStyle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Swachh Bharat Mission – Urban </a:t>
            </a:r>
          </a:p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Focus Areas 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="" xmlns:a16="http://schemas.microsoft.com/office/drawing/2014/main" id="{ADF110ED-BFE4-4C36-BF8E-9B0FF7476002}"/>
              </a:ext>
            </a:extLst>
          </p:cNvPr>
          <p:cNvSpPr/>
          <p:nvPr/>
        </p:nvSpPr>
        <p:spPr>
          <a:xfrm>
            <a:off x="4042610" y="940501"/>
            <a:ext cx="8044841" cy="3425305"/>
          </a:xfrm>
          <a:prstGeom prst="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10">
            <a:extLst>
              <a:ext uri="{FF2B5EF4-FFF2-40B4-BE49-F238E27FC236}">
                <a16:creationId xmlns="" xmlns:a16="http://schemas.microsoft.com/office/drawing/2014/main" id="{D640F437-8256-40B2-9D4A-13E73C4B6A3A}"/>
              </a:ext>
            </a:extLst>
          </p:cNvPr>
          <p:cNvSpPr/>
          <p:nvPr/>
        </p:nvSpPr>
        <p:spPr>
          <a:xfrm>
            <a:off x="4658892" y="1189814"/>
            <a:ext cx="3024063" cy="84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Rounded Rectangle 11">
            <a:extLst>
              <a:ext uri="{FF2B5EF4-FFF2-40B4-BE49-F238E27FC236}">
                <a16:creationId xmlns="" xmlns:a16="http://schemas.microsoft.com/office/drawing/2014/main" id="{5FE5731D-7504-4B05-9E34-560CD2471D20}"/>
              </a:ext>
            </a:extLst>
          </p:cNvPr>
          <p:cNvSpPr/>
          <p:nvPr/>
        </p:nvSpPr>
        <p:spPr>
          <a:xfrm>
            <a:off x="4300467" y="1189814"/>
            <a:ext cx="756227" cy="845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7E1E27EC-7854-498E-8788-05A2D5619382}"/>
              </a:ext>
            </a:extLst>
          </p:cNvPr>
          <p:cNvSpPr/>
          <p:nvPr/>
        </p:nvSpPr>
        <p:spPr>
          <a:xfrm>
            <a:off x="5132252" y="1241004"/>
            <a:ext cx="247514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Individual household toilets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nivers for KPMG"/>
            </a:endParaRPr>
          </a:p>
        </p:txBody>
      </p:sp>
      <p:sp>
        <p:nvSpPr>
          <p:cNvPr id="73" name="Rounded Rectangle 10">
            <a:extLst>
              <a:ext uri="{FF2B5EF4-FFF2-40B4-BE49-F238E27FC236}">
                <a16:creationId xmlns="" xmlns:a16="http://schemas.microsoft.com/office/drawing/2014/main" id="{2E251CAC-6535-4D54-A835-66B11D94B758}"/>
              </a:ext>
            </a:extLst>
          </p:cNvPr>
          <p:cNvSpPr/>
          <p:nvPr/>
        </p:nvSpPr>
        <p:spPr>
          <a:xfrm>
            <a:off x="8281068" y="1187658"/>
            <a:ext cx="3654502" cy="84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Rounded Rectangle 11">
            <a:extLst>
              <a:ext uri="{FF2B5EF4-FFF2-40B4-BE49-F238E27FC236}">
                <a16:creationId xmlns="" xmlns:a16="http://schemas.microsoft.com/office/drawing/2014/main" id="{FDB0C55F-3E4C-4569-8DB0-4E24B501B179}"/>
              </a:ext>
            </a:extLst>
          </p:cNvPr>
          <p:cNvSpPr/>
          <p:nvPr/>
        </p:nvSpPr>
        <p:spPr>
          <a:xfrm>
            <a:off x="7922643" y="1187658"/>
            <a:ext cx="756227" cy="845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A54F543C-3F84-45C8-B0E8-BAEAD92DA9FE}"/>
              </a:ext>
            </a:extLst>
          </p:cNvPr>
          <p:cNvSpPr/>
          <p:nvPr/>
        </p:nvSpPr>
        <p:spPr>
          <a:xfrm>
            <a:off x="8845399" y="1241004"/>
            <a:ext cx="282266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nivers for KPMG"/>
              </a:rPr>
              <a:t>Community &amp; public toilets </a:t>
            </a:r>
          </a:p>
        </p:txBody>
      </p:sp>
      <p:sp>
        <p:nvSpPr>
          <p:cNvPr id="77" name="Rounded Rectangle 10">
            <a:extLst>
              <a:ext uri="{FF2B5EF4-FFF2-40B4-BE49-F238E27FC236}">
                <a16:creationId xmlns="" xmlns:a16="http://schemas.microsoft.com/office/drawing/2014/main" id="{4B93A854-21E4-4C38-A594-9855B4A4A09E}"/>
              </a:ext>
            </a:extLst>
          </p:cNvPr>
          <p:cNvSpPr/>
          <p:nvPr/>
        </p:nvSpPr>
        <p:spPr>
          <a:xfrm>
            <a:off x="4658892" y="2340145"/>
            <a:ext cx="3024063" cy="84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Rounded Rectangle 11">
            <a:extLst>
              <a:ext uri="{FF2B5EF4-FFF2-40B4-BE49-F238E27FC236}">
                <a16:creationId xmlns="" xmlns:a16="http://schemas.microsoft.com/office/drawing/2014/main" id="{4483EF31-1F42-4C7F-837D-859166857253}"/>
              </a:ext>
            </a:extLst>
          </p:cNvPr>
          <p:cNvSpPr/>
          <p:nvPr/>
        </p:nvSpPr>
        <p:spPr>
          <a:xfrm>
            <a:off x="4300467" y="2340145"/>
            <a:ext cx="756227" cy="845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1A9E70CF-6B79-442D-8941-0872FD7BAF45}"/>
              </a:ext>
            </a:extLst>
          </p:cNvPr>
          <p:cNvSpPr/>
          <p:nvPr/>
        </p:nvSpPr>
        <p:spPr>
          <a:xfrm>
            <a:off x="5132252" y="2391335"/>
            <a:ext cx="247514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nivers for KPMG"/>
              </a:rPr>
              <a:t>Solid Waste Management </a:t>
            </a:r>
          </a:p>
        </p:txBody>
      </p:sp>
      <p:sp>
        <p:nvSpPr>
          <p:cNvPr id="81" name="Rounded Rectangle 10">
            <a:extLst>
              <a:ext uri="{FF2B5EF4-FFF2-40B4-BE49-F238E27FC236}">
                <a16:creationId xmlns="" xmlns:a16="http://schemas.microsoft.com/office/drawing/2014/main" id="{BE808275-9B72-4896-AAC1-FF176EFAF278}"/>
              </a:ext>
            </a:extLst>
          </p:cNvPr>
          <p:cNvSpPr/>
          <p:nvPr/>
        </p:nvSpPr>
        <p:spPr>
          <a:xfrm>
            <a:off x="8577898" y="2339896"/>
            <a:ext cx="3357672" cy="84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Rounded Rectangle 11">
            <a:extLst>
              <a:ext uri="{FF2B5EF4-FFF2-40B4-BE49-F238E27FC236}">
                <a16:creationId xmlns="" xmlns:a16="http://schemas.microsoft.com/office/drawing/2014/main" id="{E0D39AC5-3797-478E-8284-B7987F0A24D6}"/>
              </a:ext>
            </a:extLst>
          </p:cNvPr>
          <p:cNvSpPr/>
          <p:nvPr/>
        </p:nvSpPr>
        <p:spPr>
          <a:xfrm>
            <a:off x="7922643" y="2332593"/>
            <a:ext cx="756227" cy="845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="" xmlns:a16="http://schemas.microsoft.com/office/drawing/2014/main" id="{125572BC-9407-47B1-B44B-01A2EF2DE797}"/>
              </a:ext>
            </a:extLst>
          </p:cNvPr>
          <p:cNvSpPr/>
          <p:nvPr/>
        </p:nvSpPr>
        <p:spPr>
          <a:xfrm>
            <a:off x="8754428" y="2401173"/>
            <a:ext cx="343757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Information, Education and Communication</a:t>
            </a:r>
            <a:endParaRPr kumimoji="0" lang="en-US" sz="2400" b="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nivers for KPMG"/>
            </a:endParaRPr>
          </a:p>
        </p:txBody>
      </p:sp>
      <p:sp>
        <p:nvSpPr>
          <p:cNvPr id="85" name="Rounded Rectangle 10">
            <a:extLst>
              <a:ext uri="{FF2B5EF4-FFF2-40B4-BE49-F238E27FC236}">
                <a16:creationId xmlns="" xmlns:a16="http://schemas.microsoft.com/office/drawing/2014/main" id="{2710A8FA-DA09-49FC-93AE-D123CBC2D785}"/>
              </a:ext>
            </a:extLst>
          </p:cNvPr>
          <p:cNvSpPr/>
          <p:nvPr/>
        </p:nvSpPr>
        <p:spPr>
          <a:xfrm>
            <a:off x="6410611" y="3420283"/>
            <a:ext cx="3024063" cy="845356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Rounded Rectangle 11">
            <a:extLst>
              <a:ext uri="{FF2B5EF4-FFF2-40B4-BE49-F238E27FC236}">
                <a16:creationId xmlns="" xmlns:a16="http://schemas.microsoft.com/office/drawing/2014/main" id="{BF5FE815-D358-433C-8670-A1368FF51AA0}"/>
              </a:ext>
            </a:extLst>
          </p:cNvPr>
          <p:cNvSpPr/>
          <p:nvPr/>
        </p:nvSpPr>
        <p:spPr>
          <a:xfrm>
            <a:off x="6052186" y="3418127"/>
            <a:ext cx="756227" cy="8453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4610" tIns="54610" rIns="54610" bIns="54610" rtlCol="0" anchor="ctr"/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317593BA-DFF4-4623-AD89-0DFF23342305}"/>
              </a:ext>
            </a:extLst>
          </p:cNvPr>
          <p:cNvSpPr/>
          <p:nvPr/>
        </p:nvSpPr>
        <p:spPr>
          <a:xfrm>
            <a:off x="6897229" y="3632583"/>
            <a:ext cx="24751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nivers for KPMG"/>
              </a:rPr>
              <a:t>Capacity Building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773AAFCD-BC56-4860-9BAE-A102A79B361E}"/>
              </a:ext>
            </a:extLst>
          </p:cNvPr>
          <p:cNvSpPr txBox="1"/>
          <p:nvPr/>
        </p:nvSpPr>
        <p:spPr>
          <a:xfrm>
            <a:off x="7087030" y="6145761"/>
            <a:ext cx="34499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*percentages are calculated w.r.t Revised expenditure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73BE0BA-33C3-4A3E-B0E2-CC6797D1519C}"/>
              </a:ext>
            </a:extLst>
          </p:cNvPr>
          <p:cNvSpPr txBox="1"/>
          <p:nvPr/>
        </p:nvSpPr>
        <p:spPr>
          <a:xfrm>
            <a:off x="1" y="5016659"/>
            <a:ext cx="484586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GoI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 Share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0B21D1AF-EEC7-4A5A-8040-FDBA30B2106E}"/>
              </a:ext>
            </a:extLst>
          </p:cNvPr>
          <p:cNvSpPr txBox="1"/>
          <p:nvPr/>
        </p:nvSpPr>
        <p:spPr>
          <a:xfrm>
            <a:off x="2" y="5561242"/>
            <a:ext cx="484586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Other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shares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3B1D9DB-DA61-4AD8-873E-1291F96263D7}"/>
              </a:ext>
            </a:extLst>
          </p:cNvPr>
          <p:cNvSpPr txBox="1"/>
          <p:nvPr/>
        </p:nvSpPr>
        <p:spPr>
          <a:xfrm>
            <a:off x="4928288" y="5036472"/>
            <a:ext cx="176240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₹ 14,623 crore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6A030343-0A60-4FDA-923A-EE454A6EC245}"/>
              </a:ext>
            </a:extLst>
          </p:cNvPr>
          <p:cNvSpPr txBox="1"/>
          <p:nvPr/>
        </p:nvSpPr>
        <p:spPr>
          <a:xfrm>
            <a:off x="4940388" y="5578750"/>
            <a:ext cx="176240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₹ 47,386 crore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F6E8A6FA-8B41-4B72-8D8A-C56C1032196B}"/>
              </a:ext>
            </a:extLst>
          </p:cNvPr>
          <p:cNvSpPr txBox="1"/>
          <p:nvPr/>
        </p:nvSpPr>
        <p:spPr>
          <a:xfrm>
            <a:off x="9463360" y="5015561"/>
            <a:ext cx="2497592" cy="338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₹12,331.66 crore (84%)</a:t>
            </a:r>
          </a:p>
        </p:txBody>
      </p:sp>
      <p:sp>
        <p:nvSpPr>
          <p:cNvPr id="111" name="Right Brace 110">
            <a:extLst>
              <a:ext uri="{FF2B5EF4-FFF2-40B4-BE49-F238E27FC236}">
                <a16:creationId xmlns="" xmlns:a16="http://schemas.microsoft.com/office/drawing/2014/main" id="{97A537EE-EACB-4335-A801-764728189199}"/>
              </a:ext>
            </a:extLst>
          </p:cNvPr>
          <p:cNvSpPr/>
          <p:nvPr/>
        </p:nvSpPr>
        <p:spPr>
          <a:xfrm>
            <a:off x="6603275" y="4718191"/>
            <a:ext cx="297950" cy="15583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25F263EC-22B0-4498-881B-AFB2C101AC2F}"/>
              </a:ext>
            </a:extLst>
          </p:cNvPr>
          <p:cNvSpPr txBox="1"/>
          <p:nvPr/>
        </p:nvSpPr>
        <p:spPr>
          <a:xfrm>
            <a:off x="6901225" y="4931527"/>
            <a:ext cx="2497592" cy="5066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Centre share released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9BE018A9-6DE6-4AB7-8CFA-12782226CCC4}"/>
              </a:ext>
            </a:extLst>
          </p:cNvPr>
          <p:cNvSpPr txBox="1"/>
          <p:nvPr/>
        </p:nvSpPr>
        <p:spPr>
          <a:xfrm>
            <a:off x="6901225" y="5578750"/>
            <a:ext cx="2497592" cy="5066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UC Received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5D3C00BF-5FF6-4582-ACD9-D73D9724F2F4}"/>
              </a:ext>
            </a:extLst>
          </p:cNvPr>
          <p:cNvSpPr txBox="1"/>
          <p:nvPr/>
        </p:nvSpPr>
        <p:spPr>
          <a:xfrm>
            <a:off x="9470735" y="5641684"/>
            <a:ext cx="2490217" cy="338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₹ 9,631.26 crore (78%)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C22033-16F6-4BD5-9D93-82377D49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5" y="945872"/>
            <a:ext cx="3683665" cy="3425309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C22F8E4D-D6E5-416E-8C3E-D90B9AEA7DAC}"/>
              </a:ext>
            </a:extLst>
          </p:cNvPr>
          <p:cNvCxnSpPr/>
          <p:nvPr/>
        </p:nvCxnSpPr>
        <p:spPr>
          <a:xfrm>
            <a:off x="31897" y="15291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="" xmlns:a16="http://schemas.microsoft.com/office/drawing/2014/main" id="{CBCE7007-70A2-437E-88A5-C07A516BEADA}"/>
              </a:ext>
            </a:extLst>
          </p:cNvPr>
          <p:cNvCxnSpPr/>
          <p:nvPr/>
        </p:nvCxnSpPr>
        <p:spPr>
          <a:xfrm>
            <a:off x="20249" y="116006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ogo&#10;&#10;Description automatically generated">
            <a:extLst>
              <a:ext uri="{FF2B5EF4-FFF2-40B4-BE49-F238E27FC236}">
                <a16:creationId xmlns="" xmlns:a16="http://schemas.microsoft.com/office/drawing/2014/main" id="{018D158F-2B8C-4D05-9E89-8F743D742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5" y="151260"/>
            <a:ext cx="666634" cy="361820"/>
          </a:xfrm>
          <a:prstGeom prst="rect">
            <a:avLst/>
          </a:prstGeom>
        </p:spPr>
      </p:pic>
      <p:pic>
        <p:nvPicPr>
          <p:cNvPr id="126" name="Google Shape;514;p2">
            <a:extLst>
              <a:ext uri="{FF2B5EF4-FFF2-40B4-BE49-F238E27FC236}">
                <a16:creationId xmlns="" xmlns:a16="http://schemas.microsoft.com/office/drawing/2014/main" id="{5A288DAA-EA03-484D-94C4-45A279D506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73450" y="181303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8A67C2A7-8D1E-4CE7-8A7F-49633B027AC6}"/>
              </a:ext>
            </a:extLst>
          </p:cNvPr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283160" y="160139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C9BE7FD7-8449-4B91-B111-39FBF33E4F9D}"/>
              </a:ext>
            </a:extLst>
          </p:cNvPr>
          <p:cNvCxnSpPr>
            <a:cxnSpLocks/>
          </p:cNvCxnSpPr>
          <p:nvPr/>
        </p:nvCxnSpPr>
        <p:spPr>
          <a:xfrm>
            <a:off x="20249" y="798285"/>
            <a:ext cx="12171751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FD8D0BA-8646-4E49-A929-5B78FF0D753B}"/>
              </a:ext>
            </a:extLst>
          </p:cNvPr>
          <p:cNvSpPr txBox="1"/>
          <p:nvPr/>
        </p:nvSpPr>
        <p:spPr>
          <a:xfrm>
            <a:off x="4419204" y="1405544"/>
            <a:ext cx="49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5D2599-059B-47F6-B527-07A267B85BE0}"/>
              </a:ext>
            </a:extLst>
          </p:cNvPr>
          <p:cNvSpPr txBox="1"/>
          <p:nvPr/>
        </p:nvSpPr>
        <p:spPr>
          <a:xfrm>
            <a:off x="8041380" y="1390667"/>
            <a:ext cx="49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AC7B6FDC-D2A1-40AD-9929-91408168E5A1}"/>
              </a:ext>
            </a:extLst>
          </p:cNvPr>
          <p:cNvSpPr txBox="1"/>
          <p:nvPr/>
        </p:nvSpPr>
        <p:spPr>
          <a:xfrm>
            <a:off x="4431118" y="2562519"/>
            <a:ext cx="49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9E38C6D-E449-4BAA-8CB0-CC0C37E567D1}"/>
              </a:ext>
            </a:extLst>
          </p:cNvPr>
          <p:cNvSpPr txBox="1"/>
          <p:nvPr/>
        </p:nvSpPr>
        <p:spPr>
          <a:xfrm>
            <a:off x="8034240" y="2555216"/>
            <a:ext cx="49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B888F17-FC82-489A-AF65-F9756C41E3BE}"/>
              </a:ext>
            </a:extLst>
          </p:cNvPr>
          <p:cNvSpPr txBox="1"/>
          <p:nvPr/>
        </p:nvSpPr>
        <p:spPr>
          <a:xfrm>
            <a:off x="6167315" y="3649242"/>
            <a:ext cx="494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="" xmlns:a16="http://schemas.microsoft.com/office/drawing/2014/main" id="{1025CD92-E54F-376D-A09F-DF752E42C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34658"/>
            <a:ext cx="606644" cy="4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7329F95-CCF0-4133-906A-192C8FB90D9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F38D3A0-F7E1-8C49-96DE-61DE1260840F}"/>
              </a:ext>
            </a:extLst>
          </p:cNvPr>
          <p:cNvSpPr txBox="1"/>
          <p:nvPr/>
        </p:nvSpPr>
        <p:spPr>
          <a:xfrm>
            <a:off x="1743667" y="66065"/>
            <a:ext cx="9696263" cy="542860"/>
          </a:xfrm>
          <a:prstGeom prst="rect">
            <a:avLst/>
          </a:prstGeom>
          <a:noFill/>
        </p:spPr>
        <p:txBody>
          <a:bodyPr wrap="square" lIns="98699" tIns="49349" rIns="98699" bIns="4934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SBM- Urban 2.0 Vision: ‘Garbage Free Cities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’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F2B85759-36BD-4432-B9F4-415DF35FE9DF}"/>
              </a:ext>
            </a:extLst>
          </p:cNvPr>
          <p:cNvCxnSpPr>
            <a:cxnSpLocks/>
          </p:cNvCxnSpPr>
          <p:nvPr/>
        </p:nvCxnSpPr>
        <p:spPr>
          <a:xfrm>
            <a:off x="153980" y="704567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593663BE-1DC7-4CB7-BE38-D5D7D8581A63}"/>
              </a:ext>
            </a:extLst>
          </p:cNvPr>
          <p:cNvCxnSpPr/>
          <p:nvPr/>
        </p:nvCxnSpPr>
        <p:spPr>
          <a:xfrm>
            <a:off x="-11648" y="10071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Google Shape;514;p2">
            <a:extLst>
              <a:ext uri="{FF2B5EF4-FFF2-40B4-BE49-F238E27FC236}">
                <a16:creationId xmlns="" xmlns:a16="http://schemas.microsoft.com/office/drawing/2014/main" id="{6A4147F1-891E-4750-BD16-00B564918F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5864" y="86298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Picture 119">
            <a:extLst>
              <a:ext uri="{FF2B5EF4-FFF2-40B4-BE49-F238E27FC236}">
                <a16:creationId xmlns="" xmlns:a16="http://schemas.microsoft.com/office/drawing/2014/main" id="{6221B179-34A7-4260-A996-76A3AC1AD3DC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285574" y="65134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1" name="Picture 120" descr="Logo&#10;&#10;Description automatically generated">
            <a:extLst>
              <a:ext uri="{FF2B5EF4-FFF2-40B4-BE49-F238E27FC236}">
                <a16:creationId xmlns="" xmlns:a16="http://schemas.microsoft.com/office/drawing/2014/main" id="{FF6B89C7-06B4-4CF8-AB2D-42507C4A32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135969"/>
            <a:ext cx="666634" cy="361820"/>
          </a:xfrm>
          <a:prstGeom prst="rect">
            <a:avLst/>
          </a:prstGeom>
        </p:spPr>
      </p:pic>
      <p:grpSp>
        <p:nvGrpSpPr>
          <p:cNvPr id="4" name="Group 26">
            <a:extLst>
              <a:ext uri="{FF2B5EF4-FFF2-40B4-BE49-F238E27FC236}">
                <a16:creationId xmlns="" xmlns:a16="http://schemas.microsoft.com/office/drawing/2014/main" id="{1D0A85B5-08D1-4E08-85A3-F6F6F28857F9}"/>
              </a:ext>
            </a:extLst>
          </p:cNvPr>
          <p:cNvGrpSpPr/>
          <p:nvPr/>
        </p:nvGrpSpPr>
        <p:grpSpPr>
          <a:xfrm>
            <a:off x="391555" y="1105430"/>
            <a:ext cx="11408890" cy="5258881"/>
            <a:chOff x="2135188" y="181312"/>
            <a:chExt cx="7904295" cy="5777572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A2DD1A00-E91A-49E8-99D5-D8595F8C701B}"/>
                </a:ext>
              </a:extLst>
            </p:cNvPr>
            <p:cNvSpPr/>
            <p:nvPr/>
          </p:nvSpPr>
          <p:spPr>
            <a:xfrm>
              <a:off x="2135188" y="1614111"/>
              <a:ext cx="3825010" cy="133495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5909AD7-2D73-4A97-89F6-F04CFBD07A9E}"/>
                </a:ext>
              </a:extLst>
            </p:cNvPr>
            <p:cNvSpPr/>
            <p:nvPr/>
          </p:nvSpPr>
          <p:spPr>
            <a:xfrm>
              <a:off x="2784474" y="2045525"/>
              <a:ext cx="3030868" cy="4057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Solid waste management</a:t>
              </a: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="" xmlns:a16="http://schemas.microsoft.com/office/drawing/2014/main" id="{91130D71-F6C2-4D1C-8605-04BFAFDB1BC0}"/>
                </a:ext>
              </a:extLst>
            </p:cNvPr>
            <p:cNvSpPr/>
            <p:nvPr/>
          </p:nvSpPr>
          <p:spPr>
            <a:xfrm>
              <a:off x="2135188" y="1618253"/>
              <a:ext cx="540000" cy="1334956"/>
            </a:xfrm>
            <a:prstGeom prst="roundRect">
              <a:avLst>
                <a:gd name="adj" fmla="val 387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5569BAE-9CF7-4261-836E-7F9FAD9372D2}"/>
                </a:ext>
              </a:extLst>
            </p:cNvPr>
            <p:cNvSpPr/>
            <p:nvPr/>
          </p:nvSpPr>
          <p:spPr>
            <a:xfrm>
              <a:off x="2135188" y="4623284"/>
              <a:ext cx="3825010" cy="13356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9AB75B97-E0C8-408D-B7EB-2A84F7F08572}"/>
                </a:ext>
              </a:extLst>
            </p:cNvPr>
            <p:cNvSpPr/>
            <p:nvPr/>
          </p:nvSpPr>
          <p:spPr>
            <a:xfrm>
              <a:off x="2784474" y="4614304"/>
              <a:ext cx="3030868" cy="130181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In 154 cities: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Mechanized sweeping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C&amp;D waste processing</a:t>
              </a:r>
            </a:p>
          </p:txBody>
        </p:sp>
        <p:sp>
          <p:nvSpPr>
            <p:cNvPr id="33" name="Rounded Rectangle 9">
              <a:extLst>
                <a:ext uri="{FF2B5EF4-FFF2-40B4-BE49-F238E27FC236}">
                  <a16:creationId xmlns="" xmlns:a16="http://schemas.microsoft.com/office/drawing/2014/main" id="{EAE694FD-69F1-4782-A669-0A0D4B4CBBD6}"/>
                </a:ext>
              </a:extLst>
            </p:cNvPr>
            <p:cNvSpPr/>
            <p:nvPr/>
          </p:nvSpPr>
          <p:spPr>
            <a:xfrm>
              <a:off x="2135188" y="4623284"/>
              <a:ext cx="540000" cy="1335600"/>
            </a:xfrm>
            <a:prstGeom prst="roundRect">
              <a:avLst>
                <a:gd name="adj" fmla="val 387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B7B9395D-A004-49B7-8C7E-37AD049793CF}"/>
                </a:ext>
              </a:extLst>
            </p:cNvPr>
            <p:cNvSpPr/>
            <p:nvPr/>
          </p:nvSpPr>
          <p:spPr>
            <a:xfrm>
              <a:off x="6190286" y="1614111"/>
              <a:ext cx="3825010" cy="133495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EFEE70DA-994A-4980-A0CB-430A81330A30}"/>
                </a:ext>
              </a:extLst>
            </p:cNvPr>
            <p:cNvSpPr/>
            <p:nvPr/>
          </p:nvSpPr>
          <p:spPr>
            <a:xfrm>
              <a:off x="6839572" y="2045525"/>
              <a:ext cx="3030868" cy="4057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UWM in small cities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Rounded Rectangle 12">
              <a:extLst>
                <a:ext uri="{FF2B5EF4-FFF2-40B4-BE49-F238E27FC236}">
                  <a16:creationId xmlns="" xmlns:a16="http://schemas.microsoft.com/office/drawing/2014/main" id="{EEF8774C-62A1-44F8-99DE-C477263D78F5}"/>
                </a:ext>
              </a:extLst>
            </p:cNvPr>
            <p:cNvSpPr/>
            <p:nvPr/>
          </p:nvSpPr>
          <p:spPr>
            <a:xfrm>
              <a:off x="6190286" y="1614111"/>
              <a:ext cx="540000" cy="1334956"/>
            </a:xfrm>
            <a:prstGeom prst="roundRect">
              <a:avLst>
                <a:gd name="adj" fmla="val 387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CCFF070-B013-4FEA-890D-113D235BAB9E}"/>
                </a:ext>
              </a:extLst>
            </p:cNvPr>
            <p:cNvSpPr/>
            <p:nvPr/>
          </p:nvSpPr>
          <p:spPr>
            <a:xfrm>
              <a:off x="6190286" y="3025121"/>
              <a:ext cx="3825010" cy="153619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A11EF169-8870-489E-9804-120B02F2E7EF}"/>
                </a:ext>
              </a:extLst>
            </p:cNvPr>
            <p:cNvSpPr/>
            <p:nvPr/>
          </p:nvSpPr>
          <p:spPr>
            <a:xfrm>
              <a:off x="6839572" y="3642358"/>
              <a:ext cx="3030868" cy="4057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‘Manhole to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Machinehole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’</a:t>
              </a:r>
            </a:p>
          </p:txBody>
        </p:sp>
        <p:sp>
          <p:nvSpPr>
            <p:cNvPr id="39" name="Rounded Rectangle 16">
              <a:extLst>
                <a:ext uri="{FF2B5EF4-FFF2-40B4-BE49-F238E27FC236}">
                  <a16:creationId xmlns="" xmlns:a16="http://schemas.microsoft.com/office/drawing/2014/main" id="{5813CC3D-D5E2-49AB-911D-55AD01944909}"/>
                </a:ext>
              </a:extLst>
            </p:cNvPr>
            <p:cNvSpPr/>
            <p:nvPr/>
          </p:nvSpPr>
          <p:spPr>
            <a:xfrm>
              <a:off x="6190286" y="3025121"/>
              <a:ext cx="540000" cy="1536192"/>
            </a:xfrm>
            <a:prstGeom prst="roundRect">
              <a:avLst>
                <a:gd name="adj" fmla="val 387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D505B8DF-B98F-4DD1-B13D-0E7C167BCCD5}"/>
                </a:ext>
              </a:extLst>
            </p:cNvPr>
            <p:cNvSpPr/>
            <p:nvPr/>
          </p:nvSpPr>
          <p:spPr>
            <a:xfrm>
              <a:off x="6214473" y="4623284"/>
              <a:ext cx="3825010" cy="13356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2CD5B270-DF3F-4324-B53A-2A37D72B15F5}"/>
                </a:ext>
              </a:extLst>
            </p:cNvPr>
            <p:cNvSpPr/>
            <p:nvPr/>
          </p:nvSpPr>
          <p:spPr>
            <a:xfrm>
              <a:off x="6839572" y="4881046"/>
              <a:ext cx="3030868" cy="8115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Behaviour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change &amp; Capacity Building</a:t>
              </a:r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="" xmlns:a16="http://schemas.microsoft.com/office/drawing/2014/main" id="{F44BFDD9-8597-48E2-9867-6AAE81294377}"/>
                </a:ext>
              </a:extLst>
            </p:cNvPr>
            <p:cNvSpPr/>
            <p:nvPr/>
          </p:nvSpPr>
          <p:spPr>
            <a:xfrm>
              <a:off x="6190287" y="4623284"/>
              <a:ext cx="540000" cy="1335600"/>
            </a:xfrm>
            <a:prstGeom prst="roundRect">
              <a:avLst>
                <a:gd name="adj" fmla="val 387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CDBEEE12-83B6-42EE-A48D-564CD2F219F5}"/>
                </a:ext>
              </a:extLst>
            </p:cNvPr>
            <p:cNvSpPr/>
            <p:nvPr/>
          </p:nvSpPr>
          <p:spPr>
            <a:xfrm>
              <a:off x="2135188" y="3025121"/>
              <a:ext cx="3825010" cy="153973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AE342ABC-88D2-4C2D-ABF7-97E0722F7C3A}"/>
                </a:ext>
              </a:extLst>
            </p:cNvPr>
            <p:cNvSpPr/>
            <p:nvPr/>
          </p:nvSpPr>
          <p:spPr>
            <a:xfrm>
              <a:off x="2784474" y="3590337"/>
              <a:ext cx="3030868" cy="4057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Remediation of legacy dumpsites</a:t>
              </a:r>
            </a:p>
          </p:txBody>
        </p:sp>
        <p:sp>
          <p:nvSpPr>
            <p:cNvPr id="45" name="Rounded Rectangle 23">
              <a:extLst>
                <a:ext uri="{FF2B5EF4-FFF2-40B4-BE49-F238E27FC236}">
                  <a16:creationId xmlns="" xmlns:a16="http://schemas.microsoft.com/office/drawing/2014/main" id="{F4246676-9B5D-41CC-ABD5-114D93983D73}"/>
                </a:ext>
              </a:extLst>
            </p:cNvPr>
            <p:cNvSpPr/>
            <p:nvPr/>
          </p:nvSpPr>
          <p:spPr>
            <a:xfrm>
              <a:off x="2135188" y="3025121"/>
              <a:ext cx="540000" cy="1536192"/>
            </a:xfrm>
            <a:prstGeom prst="roundRect">
              <a:avLst>
                <a:gd name="adj" fmla="val 3879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2D4372C8-155D-4465-9909-B98D4F8A5313}"/>
                </a:ext>
              </a:extLst>
            </p:cNvPr>
            <p:cNvSpPr/>
            <p:nvPr/>
          </p:nvSpPr>
          <p:spPr>
            <a:xfrm>
              <a:off x="2135188" y="181312"/>
              <a:ext cx="3825010" cy="133495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13D71D14-14B6-4EF4-97B1-F3B5E1CC0790}"/>
                </a:ext>
              </a:extLst>
            </p:cNvPr>
            <p:cNvSpPr/>
            <p:nvPr/>
          </p:nvSpPr>
          <p:spPr>
            <a:xfrm>
              <a:off x="2784474" y="424372"/>
              <a:ext cx="3030868" cy="85378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Door to door collection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Source segregation of waste</a:t>
              </a:r>
            </a:p>
          </p:txBody>
        </p:sp>
        <p:sp>
          <p:nvSpPr>
            <p:cNvPr id="52" name="Rounded Rectangle 5">
              <a:extLst>
                <a:ext uri="{FF2B5EF4-FFF2-40B4-BE49-F238E27FC236}">
                  <a16:creationId xmlns="" xmlns:a16="http://schemas.microsoft.com/office/drawing/2014/main" id="{6244FC9B-06F2-4BDD-9CA1-A80AFB4499C3}"/>
                </a:ext>
              </a:extLst>
            </p:cNvPr>
            <p:cNvSpPr/>
            <p:nvPr/>
          </p:nvSpPr>
          <p:spPr>
            <a:xfrm>
              <a:off x="2135188" y="185454"/>
              <a:ext cx="540000" cy="1334956"/>
            </a:xfrm>
            <a:prstGeom prst="roundRect">
              <a:avLst>
                <a:gd name="adj" fmla="val 3879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CCFC598F-7C36-4042-8F47-51C4135B4E09}"/>
                </a:ext>
              </a:extLst>
            </p:cNvPr>
            <p:cNvSpPr/>
            <p:nvPr/>
          </p:nvSpPr>
          <p:spPr>
            <a:xfrm>
              <a:off x="6190286" y="181312"/>
              <a:ext cx="3825010" cy="133495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0A881289-89C4-43DC-ADAD-B19E04BAA6B7}"/>
                </a:ext>
              </a:extLst>
            </p:cNvPr>
            <p:cNvSpPr/>
            <p:nvPr/>
          </p:nvSpPr>
          <p:spPr>
            <a:xfrm>
              <a:off x="6839572" y="669300"/>
              <a:ext cx="3030868" cy="405760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Functional Public Toilets</a:t>
              </a:r>
            </a:p>
          </p:txBody>
        </p:sp>
        <p:sp>
          <p:nvSpPr>
            <p:cNvPr id="55" name="Rounded Rectangle 12">
              <a:extLst>
                <a:ext uri="{FF2B5EF4-FFF2-40B4-BE49-F238E27FC236}">
                  <a16:creationId xmlns="" xmlns:a16="http://schemas.microsoft.com/office/drawing/2014/main" id="{76E0090F-2084-4091-9532-75DC56D9350C}"/>
                </a:ext>
              </a:extLst>
            </p:cNvPr>
            <p:cNvSpPr/>
            <p:nvPr/>
          </p:nvSpPr>
          <p:spPr>
            <a:xfrm>
              <a:off x="6190286" y="181312"/>
              <a:ext cx="540000" cy="1334956"/>
            </a:xfrm>
            <a:prstGeom prst="roundRect">
              <a:avLst>
                <a:gd name="adj" fmla="val 3879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="" xmlns:a16="http://schemas.microsoft.com/office/drawing/2014/main" id="{665E320A-E1EC-BFE8-B3A1-11720502EA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7" y="109669"/>
            <a:ext cx="606644" cy="4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9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EFF0F5A4-C034-444F-AFDF-7CA858325B79}"/>
              </a:ext>
            </a:extLst>
          </p:cNvPr>
          <p:cNvCxnSpPr/>
          <p:nvPr/>
        </p:nvCxnSpPr>
        <p:spPr>
          <a:xfrm>
            <a:off x="-11648" y="15613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Google Shape;514;p2">
            <a:extLst>
              <a:ext uri="{FF2B5EF4-FFF2-40B4-BE49-F238E27FC236}">
                <a16:creationId xmlns="" xmlns:a16="http://schemas.microsoft.com/office/drawing/2014/main" id="{097792F5-6A60-4005-8E99-7A195A3B37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5864" y="127863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="" xmlns:a16="http://schemas.microsoft.com/office/drawing/2014/main" id="{DAD0337D-3FFF-4DD1-AC3A-EC70D2DADCF6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285574" y="106699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7" name="Picture 126" descr="Logo&#10;&#10;Description automatically generated">
            <a:extLst>
              <a:ext uri="{FF2B5EF4-FFF2-40B4-BE49-F238E27FC236}">
                <a16:creationId xmlns="" xmlns:a16="http://schemas.microsoft.com/office/drawing/2014/main" id="{7C404EE6-0DA9-4976-9168-8A395936B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191384"/>
            <a:ext cx="666634" cy="361820"/>
          </a:xfrm>
          <a:prstGeom prst="rect">
            <a:avLst/>
          </a:prstGeom>
        </p:spPr>
      </p:pic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FF5D5BFB-D948-4067-B49A-972597862893}"/>
              </a:ext>
            </a:extLst>
          </p:cNvPr>
          <p:cNvCxnSpPr>
            <a:cxnSpLocks/>
          </p:cNvCxnSpPr>
          <p:nvPr/>
        </p:nvCxnSpPr>
        <p:spPr>
          <a:xfrm>
            <a:off x="153980" y="758611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7696105B-A07A-9879-BA52-98393D195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3" y="155331"/>
            <a:ext cx="606644" cy="419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2B801E3-D3F0-9A08-0615-E109CC2E5472}"/>
              </a:ext>
            </a:extLst>
          </p:cNvPr>
          <p:cNvSpPr txBox="1"/>
          <p:nvPr/>
        </p:nvSpPr>
        <p:spPr>
          <a:xfrm>
            <a:off x="1228658" y="159746"/>
            <a:ext cx="9499600" cy="487460"/>
          </a:xfrm>
          <a:prstGeom prst="rect">
            <a:avLst/>
          </a:prstGeom>
          <a:noFill/>
        </p:spPr>
        <p:txBody>
          <a:bodyPr wrap="square" lIns="98699" tIns="49349" rIns="98699" bIns="4934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Toilets 2.0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="" xmlns:a16="http://schemas.microsoft.com/office/drawing/2014/main" id="{93F6EDAA-0989-4021-B008-21F0A86A93C9}"/>
              </a:ext>
            </a:extLst>
          </p:cNvPr>
          <p:cNvGrpSpPr/>
          <p:nvPr/>
        </p:nvGrpSpPr>
        <p:grpSpPr>
          <a:xfrm>
            <a:off x="134448" y="1077269"/>
            <a:ext cx="5829949" cy="1836033"/>
            <a:chOff x="186906" y="1354920"/>
            <a:chExt cx="6151921" cy="1893968"/>
          </a:xfrm>
        </p:grpSpPr>
        <p:grpSp>
          <p:nvGrpSpPr>
            <p:cNvPr id="6" name="Group 4">
              <a:extLst>
                <a:ext uri="{FF2B5EF4-FFF2-40B4-BE49-F238E27FC236}">
                  <a16:creationId xmlns="" xmlns:a16="http://schemas.microsoft.com/office/drawing/2014/main" id="{E16A7809-0B87-4377-A21A-9000760E6D35}"/>
                </a:ext>
              </a:extLst>
            </p:cNvPr>
            <p:cNvGrpSpPr/>
            <p:nvPr/>
          </p:nvGrpSpPr>
          <p:grpSpPr>
            <a:xfrm>
              <a:off x="186906" y="1374239"/>
              <a:ext cx="2999320" cy="1874647"/>
              <a:chOff x="3463710" y="1395003"/>
              <a:chExt cx="2999320" cy="1333321"/>
            </a:xfrm>
          </p:grpSpPr>
          <p:sp>
            <p:nvSpPr>
              <p:cNvPr id="89" name="object 6">
                <a:extLst>
                  <a:ext uri="{FF2B5EF4-FFF2-40B4-BE49-F238E27FC236}">
                    <a16:creationId xmlns="" xmlns:a16="http://schemas.microsoft.com/office/drawing/2014/main" id="{1F66D54C-AE7F-4A1E-9B43-D2E35881D694}"/>
                  </a:ext>
                </a:extLst>
              </p:cNvPr>
              <p:cNvSpPr/>
              <p:nvPr/>
            </p:nvSpPr>
            <p:spPr>
              <a:xfrm>
                <a:off x="3498244" y="1834922"/>
                <a:ext cx="700338" cy="399240"/>
              </a:xfrm>
              <a:custGeom>
                <a:avLst/>
                <a:gdLst/>
                <a:ahLst/>
                <a:cxnLst/>
                <a:rect l="l" t="t" r="r" b="b"/>
                <a:pathLst>
                  <a:path w="616585" h="541019">
                    <a:moveTo>
                      <a:pt x="129540" y="0"/>
                    </a:moveTo>
                    <a:lnTo>
                      <a:pt x="0" y="170180"/>
                    </a:lnTo>
                    <a:lnTo>
                      <a:pt x="487044" y="540893"/>
                    </a:lnTo>
                    <a:lnTo>
                      <a:pt x="616584" y="370713"/>
                    </a:lnTo>
                    <a:lnTo>
                      <a:pt x="129540" y="0"/>
                    </a:lnTo>
                    <a:close/>
                  </a:path>
                </a:pathLst>
              </a:custGeom>
              <a:solidFill>
                <a:srgbClr val="747678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object 12">
                <a:extLst>
                  <a:ext uri="{FF2B5EF4-FFF2-40B4-BE49-F238E27FC236}">
                    <a16:creationId xmlns="" xmlns:a16="http://schemas.microsoft.com/office/drawing/2014/main" id="{ADA10429-8A02-493E-BC35-916E14848C09}"/>
                  </a:ext>
                </a:extLst>
              </p:cNvPr>
              <p:cNvSpPr/>
              <p:nvPr/>
            </p:nvSpPr>
            <p:spPr>
              <a:xfrm>
                <a:off x="3641485" y="1395003"/>
                <a:ext cx="2793083" cy="1333321"/>
              </a:xfrm>
              <a:prstGeom prst="roundRect">
                <a:avLst>
                  <a:gd name="adj" fmla="val 4513"/>
                </a:avLst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6" name="object 13">
                <a:extLst>
                  <a:ext uri="{FF2B5EF4-FFF2-40B4-BE49-F238E27FC236}">
                    <a16:creationId xmlns="" xmlns:a16="http://schemas.microsoft.com/office/drawing/2014/main" id="{EDC2ADDB-DCC9-41E0-AEEE-1D256091A2EF}"/>
                  </a:ext>
                </a:extLst>
              </p:cNvPr>
              <p:cNvSpPr txBox="1"/>
              <p:nvPr/>
            </p:nvSpPr>
            <p:spPr>
              <a:xfrm>
                <a:off x="3832328" y="2086269"/>
                <a:ext cx="2630702" cy="37852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6985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236854" algn="l"/>
                  </a:tabLst>
                  <a:defRPr/>
                </a:pPr>
                <a:r>
                  <a:rPr kumimoji="0" lang="en-US" sz="20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66.98</a:t>
                </a:r>
                <a:r>
                  <a:rPr kumimoji="0" lang="en-US" sz="18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Lakh IHHL units (113% progress)</a:t>
                </a:r>
              </a:p>
            </p:txBody>
          </p:sp>
          <p:sp>
            <p:nvSpPr>
              <p:cNvPr id="97" name="object 14">
                <a:extLst>
                  <a:ext uri="{FF2B5EF4-FFF2-40B4-BE49-F238E27FC236}">
                    <a16:creationId xmlns="" xmlns:a16="http://schemas.microsoft.com/office/drawing/2014/main" id="{EC96F051-B92F-4E19-9084-F0C5E583EC09}"/>
                  </a:ext>
                </a:extLst>
              </p:cNvPr>
              <p:cNvSpPr/>
              <p:nvPr/>
            </p:nvSpPr>
            <p:spPr>
              <a:xfrm>
                <a:off x="3497812" y="1518524"/>
                <a:ext cx="2706144" cy="444225"/>
              </a:xfrm>
              <a:custGeom>
                <a:avLst/>
                <a:gdLst/>
                <a:ahLst/>
                <a:cxnLst/>
                <a:rect l="l" t="t" r="r" b="b"/>
                <a:pathLst>
                  <a:path w="2382520" h="601980">
                    <a:moveTo>
                      <a:pt x="0" y="601979"/>
                    </a:moveTo>
                    <a:lnTo>
                      <a:pt x="2382012" y="601979"/>
                    </a:lnTo>
                    <a:lnTo>
                      <a:pt x="2382012" y="0"/>
                    </a:lnTo>
                    <a:lnTo>
                      <a:pt x="0" y="0"/>
                    </a:lnTo>
                    <a:lnTo>
                      <a:pt x="0" y="601979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8" name="object 15">
                <a:extLst>
                  <a:ext uri="{FF2B5EF4-FFF2-40B4-BE49-F238E27FC236}">
                    <a16:creationId xmlns="" xmlns:a16="http://schemas.microsoft.com/office/drawing/2014/main" id="{BFC12E04-360D-42A8-BA5D-FABB280A8F6B}"/>
                  </a:ext>
                </a:extLst>
              </p:cNvPr>
              <p:cNvSpPr txBox="1"/>
              <p:nvPr/>
            </p:nvSpPr>
            <p:spPr>
              <a:xfrm>
                <a:off x="3463710" y="1623525"/>
                <a:ext cx="2706144" cy="230661"/>
              </a:xfrm>
              <a:prstGeom prst="rect">
                <a:avLst/>
              </a:prstGeom>
            </p:spPr>
            <p:txBody>
              <a:bodyPr vert="horz" wrap="square" lIns="0" tIns="5715" rIns="0" bIns="0" rtlCol="0">
                <a:spAutoFit/>
              </a:bodyPr>
              <a:lstStyle/>
              <a:p>
                <a:pPr marL="26797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4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IHHL</a:t>
                </a:r>
              </a:p>
            </p:txBody>
          </p:sp>
        </p:grpSp>
        <p:grpSp>
          <p:nvGrpSpPr>
            <p:cNvPr id="8" name="Group 5">
              <a:extLst>
                <a:ext uri="{FF2B5EF4-FFF2-40B4-BE49-F238E27FC236}">
                  <a16:creationId xmlns="" xmlns:a16="http://schemas.microsoft.com/office/drawing/2014/main" id="{D582D520-D037-476C-A9E8-00C369FAD988}"/>
                </a:ext>
              </a:extLst>
            </p:cNvPr>
            <p:cNvGrpSpPr/>
            <p:nvPr/>
          </p:nvGrpSpPr>
          <p:grpSpPr>
            <a:xfrm>
              <a:off x="3352403" y="1354920"/>
              <a:ext cx="2986424" cy="1893968"/>
              <a:chOff x="6688061" y="1395003"/>
              <a:chExt cx="2986424" cy="1317717"/>
            </a:xfrm>
          </p:grpSpPr>
          <p:sp>
            <p:nvSpPr>
              <p:cNvPr id="100" name="object 17">
                <a:extLst>
                  <a:ext uri="{FF2B5EF4-FFF2-40B4-BE49-F238E27FC236}">
                    <a16:creationId xmlns="" xmlns:a16="http://schemas.microsoft.com/office/drawing/2014/main" id="{7B4B44E1-BC4F-4510-8055-8E354F2875EC}"/>
                  </a:ext>
                </a:extLst>
              </p:cNvPr>
              <p:cNvSpPr/>
              <p:nvPr/>
            </p:nvSpPr>
            <p:spPr>
              <a:xfrm>
                <a:off x="6688061" y="1834922"/>
                <a:ext cx="700338" cy="399240"/>
              </a:xfrm>
              <a:custGeom>
                <a:avLst/>
                <a:gdLst/>
                <a:ahLst/>
                <a:cxnLst/>
                <a:rect l="l" t="t" r="r" b="b"/>
                <a:pathLst>
                  <a:path w="616584" h="541019">
                    <a:moveTo>
                      <a:pt x="129540" y="0"/>
                    </a:moveTo>
                    <a:lnTo>
                      <a:pt x="0" y="170180"/>
                    </a:lnTo>
                    <a:lnTo>
                      <a:pt x="487045" y="540893"/>
                    </a:lnTo>
                    <a:lnTo>
                      <a:pt x="616458" y="370713"/>
                    </a:lnTo>
                    <a:lnTo>
                      <a:pt x="129540" y="0"/>
                    </a:lnTo>
                    <a:close/>
                  </a:path>
                </a:pathLst>
              </a:custGeom>
              <a:solidFill>
                <a:srgbClr val="747678"/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bject 18">
                <a:extLst>
                  <a:ext uri="{FF2B5EF4-FFF2-40B4-BE49-F238E27FC236}">
                    <a16:creationId xmlns="" xmlns:a16="http://schemas.microsoft.com/office/drawing/2014/main" id="{F816BA7B-4498-45A1-9E5E-694B0056623A}"/>
                  </a:ext>
                </a:extLst>
              </p:cNvPr>
              <p:cNvSpPr/>
              <p:nvPr/>
            </p:nvSpPr>
            <p:spPr>
              <a:xfrm>
                <a:off x="6850776" y="1395003"/>
                <a:ext cx="2779107" cy="1317717"/>
              </a:xfrm>
              <a:prstGeom prst="roundRect">
                <a:avLst>
                  <a:gd name="adj" fmla="val 6041"/>
                </a:avLst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" name="object 19">
                <a:extLst>
                  <a:ext uri="{FF2B5EF4-FFF2-40B4-BE49-F238E27FC236}">
                    <a16:creationId xmlns="" xmlns:a16="http://schemas.microsoft.com/office/drawing/2014/main" id="{46751680-A1C2-473C-848B-66E9E668A186}"/>
                  </a:ext>
                </a:extLst>
              </p:cNvPr>
              <p:cNvSpPr txBox="1"/>
              <p:nvPr/>
            </p:nvSpPr>
            <p:spPr>
              <a:xfrm>
                <a:off x="7022579" y="2086269"/>
                <a:ext cx="2651906" cy="37027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2700" marR="508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244475" algn="l"/>
                  </a:tabLst>
                  <a:defRPr/>
                </a:pPr>
                <a:r>
                  <a:rPr kumimoji="0" lang="en-US" sz="2000" b="1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6.47</a:t>
                </a:r>
                <a:r>
                  <a:rPr kumimoji="0" lang="en-US" sz="1800" b="0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0" cap="none" spc="-5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lakh CT/PT seats (127% progress)</a:t>
                </a:r>
              </a:p>
            </p:txBody>
          </p:sp>
          <p:sp>
            <p:nvSpPr>
              <p:cNvPr id="106" name="object 20">
                <a:extLst>
                  <a:ext uri="{FF2B5EF4-FFF2-40B4-BE49-F238E27FC236}">
                    <a16:creationId xmlns="" xmlns:a16="http://schemas.microsoft.com/office/drawing/2014/main" id="{9CFCAEC1-AC43-46D0-B430-FF06FD43EABA}"/>
                  </a:ext>
                </a:extLst>
              </p:cNvPr>
              <p:cNvSpPr/>
              <p:nvPr/>
            </p:nvSpPr>
            <p:spPr>
              <a:xfrm>
                <a:off x="6691524" y="1518711"/>
                <a:ext cx="2706144" cy="444225"/>
              </a:xfrm>
              <a:custGeom>
                <a:avLst/>
                <a:gdLst/>
                <a:ahLst/>
                <a:cxnLst/>
                <a:rect l="l" t="t" r="r" b="b"/>
                <a:pathLst>
                  <a:path w="2382520" h="601980">
                    <a:moveTo>
                      <a:pt x="0" y="601979"/>
                    </a:moveTo>
                    <a:lnTo>
                      <a:pt x="2382012" y="601979"/>
                    </a:lnTo>
                    <a:lnTo>
                      <a:pt x="2382012" y="0"/>
                    </a:lnTo>
                    <a:lnTo>
                      <a:pt x="0" y="0"/>
                    </a:lnTo>
                    <a:lnTo>
                      <a:pt x="0" y="601979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" name="object 21">
                <a:extLst>
                  <a:ext uri="{FF2B5EF4-FFF2-40B4-BE49-F238E27FC236}">
                    <a16:creationId xmlns="" xmlns:a16="http://schemas.microsoft.com/office/drawing/2014/main" id="{E9B606EF-9D14-4849-8D8A-0798A8AA1C26}"/>
                  </a:ext>
                </a:extLst>
              </p:cNvPr>
              <p:cNvSpPr txBox="1"/>
              <p:nvPr/>
            </p:nvSpPr>
            <p:spPr>
              <a:xfrm>
                <a:off x="6691524" y="1609609"/>
                <a:ext cx="2706144" cy="241065"/>
              </a:xfrm>
              <a:prstGeom prst="rect">
                <a:avLst/>
              </a:prstGeom>
            </p:spPr>
            <p:txBody>
              <a:bodyPr vert="horz" wrap="square" lIns="0" tIns="31115" rIns="0" bIns="0" rtlCol="0">
                <a:spAutoFit/>
              </a:bodyPr>
              <a:lstStyle/>
              <a:p>
                <a:pPr marL="26797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245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-5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CT/PT</a:t>
                </a:r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3B1E08D-96B2-4365-B46A-E93911448980}"/>
              </a:ext>
            </a:extLst>
          </p:cNvPr>
          <p:cNvSpPr txBox="1"/>
          <p:nvPr/>
        </p:nvSpPr>
        <p:spPr>
          <a:xfrm>
            <a:off x="232081" y="3134737"/>
            <a:ext cx="56900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236854" algn="l"/>
              </a:tabLst>
              <a:defRPr/>
            </a:pPr>
            <a:r>
              <a:rPr kumimoji="0" lang="en-US" sz="2000" b="1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4,715</a:t>
            </a:r>
            <a:r>
              <a:rPr kumimoji="0" lang="en-US" sz="20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cities declared  Open Defecation Free (ODF)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113C48A-89F3-389E-13A1-B9F7AAB56732}"/>
              </a:ext>
            </a:extLst>
          </p:cNvPr>
          <p:cNvSpPr txBox="1"/>
          <p:nvPr/>
        </p:nvSpPr>
        <p:spPr>
          <a:xfrm>
            <a:off x="232082" y="5672444"/>
            <a:ext cx="5690046" cy="6814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67,407+ toilet blocks from 3,326+ cities mapped on Google Maps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3E28BE-A14F-452D-9637-F2468D15AD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r="12702" b="25609"/>
          <a:stretch/>
        </p:blipFill>
        <p:spPr>
          <a:xfrm>
            <a:off x="3083551" y="3711428"/>
            <a:ext cx="2842517" cy="18500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6F4E65-AAC8-4080-9F16-1DA445F7C51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081" y="3711428"/>
            <a:ext cx="2817342" cy="18500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2DF387-99F8-AB56-6F7A-21D0F30193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0773"/>
          <a:stretch/>
        </p:blipFill>
        <p:spPr>
          <a:xfrm>
            <a:off x="9724705" y="1103932"/>
            <a:ext cx="2160282" cy="19980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7514EEE-B7EB-6580-AB75-604CBF2947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140"/>
          <a:stretch/>
        </p:blipFill>
        <p:spPr>
          <a:xfrm>
            <a:off x="6517783" y="1103932"/>
            <a:ext cx="3022469" cy="1998027"/>
          </a:xfrm>
          <a:prstGeom prst="rect">
            <a:avLst/>
          </a:prstGeom>
        </p:spPr>
      </p:pic>
      <p:grpSp>
        <p:nvGrpSpPr>
          <p:cNvPr id="11" name="Group 19">
            <a:extLst>
              <a:ext uri="{FF2B5EF4-FFF2-40B4-BE49-F238E27FC236}">
                <a16:creationId xmlns="" xmlns:a16="http://schemas.microsoft.com/office/drawing/2014/main" id="{C89527BA-AB56-B51E-2089-7436F0C70B7A}"/>
              </a:ext>
            </a:extLst>
          </p:cNvPr>
          <p:cNvGrpSpPr/>
          <p:nvPr/>
        </p:nvGrpSpPr>
        <p:grpSpPr>
          <a:xfrm>
            <a:off x="6545772" y="3375021"/>
            <a:ext cx="5367204" cy="2909966"/>
            <a:chOff x="5310310" y="1766694"/>
            <a:chExt cx="6721770" cy="5038099"/>
          </a:xfrm>
        </p:grpSpPr>
        <p:grpSp>
          <p:nvGrpSpPr>
            <p:cNvPr id="13" name="Group 21">
              <a:extLst>
                <a:ext uri="{FF2B5EF4-FFF2-40B4-BE49-F238E27FC236}">
                  <a16:creationId xmlns="" xmlns:a16="http://schemas.microsoft.com/office/drawing/2014/main" id="{7CD94C76-7B24-324B-5909-D685D44167CB}"/>
                </a:ext>
              </a:extLst>
            </p:cNvPr>
            <p:cNvGrpSpPr/>
            <p:nvPr/>
          </p:nvGrpSpPr>
          <p:grpSpPr>
            <a:xfrm>
              <a:off x="5310310" y="1766694"/>
              <a:ext cx="6721770" cy="5038099"/>
              <a:chOff x="8165435" y="1940961"/>
              <a:chExt cx="3634876" cy="456617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D07BA3C2-AE4B-09FE-0499-CC7FACE5D3CC}"/>
                  </a:ext>
                </a:extLst>
              </p:cNvPr>
              <p:cNvSpPr/>
              <p:nvPr/>
            </p:nvSpPr>
            <p:spPr>
              <a:xfrm>
                <a:off x="8165435" y="1940961"/>
                <a:ext cx="3634876" cy="45661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F0A4C1FC-0467-8B72-CE16-FF52D50631C3}"/>
                  </a:ext>
                </a:extLst>
              </p:cNvPr>
              <p:cNvSpPr/>
              <p:nvPr/>
            </p:nvSpPr>
            <p:spPr>
              <a:xfrm>
                <a:off x="8406063" y="2151417"/>
                <a:ext cx="3128212" cy="41802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itle 4">
              <a:extLst>
                <a:ext uri="{FF2B5EF4-FFF2-40B4-BE49-F238E27FC236}">
                  <a16:creationId xmlns="" xmlns:a16="http://schemas.microsoft.com/office/drawing/2014/main" id="{A0C6478F-7C34-5CAE-6611-75D743DAFB37}"/>
                </a:ext>
              </a:extLst>
            </p:cNvPr>
            <p:cNvSpPr txBox="1">
              <a:spLocks/>
            </p:cNvSpPr>
            <p:nvPr/>
          </p:nvSpPr>
          <p:spPr>
            <a:xfrm>
              <a:off x="5895772" y="2237298"/>
              <a:ext cx="5705931" cy="10668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377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lang="en-US" sz="8400" kern="1200" baseline="0" dirty="0">
                  <a:solidFill>
                    <a:schemeClr val="bg1"/>
                  </a:solidFill>
                  <a:latin typeface="KPMG Extralight" panose="020B030303020204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Focus on O&amp;M model of toilets </a:t>
              </a: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	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FCADCEA8-C2DA-4699-1E68-1B9256B31C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4872" y="3424680"/>
              <a:ext cx="5278804" cy="0"/>
            </a:xfrm>
            <a:prstGeom prst="line">
              <a:avLst/>
            </a:prstGeom>
            <a:ln w="28575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itle 4">
              <a:extLst>
                <a:ext uri="{FF2B5EF4-FFF2-40B4-BE49-F238E27FC236}">
                  <a16:creationId xmlns="" xmlns:a16="http://schemas.microsoft.com/office/drawing/2014/main" id="{045A5746-718E-4B9E-9711-7788C5056CF6}"/>
                </a:ext>
              </a:extLst>
            </p:cNvPr>
            <p:cNvSpPr txBox="1">
              <a:spLocks/>
            </p:cNvSpPr>
            <p:nvPr/>
          </p:nvSpPr>
          <p:spPr>
            <a:xfrm>
              <a:off x="5899062" y="3710076"/>
              <a:ext cx="5705931" cy="1066800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0" tIns="0" rIns="0" bIns="0" rtlCol="0" anchor="ctr">
              <a:noAutofit/>
            </a:bodyPr>
            <a:lstStyle>
              <a:lvl1pPr algn="l" defTabSz="914377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lang="en-US" sz="8400" kern="1200" baseline="0" dirty="0">
                  <a:solidFill>
                    <a:schemeClr val="bg1"/>
                  </a:solidFill>
                  <a:latin typeface="KPMG Extralight" panose="020B030303020204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Aspirational toilets in high footfall </a:t>
              </a:r>
              <a:r>
                <a:rPr kumimoji="0" lang="en-US" sz="20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areas/ tourist spots</a:t>
              </a:r>
              <a:endPara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CFAB2D45-DD77-AA4B-EEAA-02EF7AF90A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4528" y="5082743"/>
              <a:ext cx="5278804" cy="0"/>
            </a:xfrm>
            <a:prstGeom prst="line">
              <a:avLst/>
            </a:prstGeom>
            <a:ln w="28575">
              <a:solidFill>
                <a:schemeClr val="accent4">
                  <a:lumMod val="40000"/>
                  <a:lumOff val="6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4">
              <a:extLst>
                <a:ext uri="{FF2B5EF4-FFF2-40B4-BE49-F238E27FC236}">
                  <a16:creationId xmlns="" xmlns:a16="http://schemas.microsoft.com/office/drawing/2014/main" id="{C4F08E2C-9D3E-C310-63CD-4A2EA87A7100}"/>
                </a:ext>
              </a:extLst>
            </p:cNvPr>
            <p:cNvSpPr txBox="1">
              <a:spLocks/>
            </p:cNvSpPr>
            <p:nvPr/>
          </p:nvSpPr>
          <p:spPr>
            <a:xfrm>
              <a:off x="5895772" y="5290922"/>
              <a:ext cx="5705931" cy="1066800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377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lang="en-US" sz="8400" kern="1200" baseline="0" dirty="0">
                  <a:solidFill>
                    <a:schemeClr val="bg1"/>
                  </a:solidFill>
                  <a:latin typeface="KPMG Extralight" panose="020B0303030202040204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Mobile toilets for large gatherings 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0A076D9D-B324-B636-BAD3-9C32EA936864}"/>
              </a:ext>
            </a:extLst>
          </p:cNvPr>
          <p:cNvCxnSpPr/>
          <p:nvPr/>
        </p:nvCxnSpPr>
        <p:spPr>
          <a:xfrm>
            <a:off x="6193972" y="774088"/>
            <a:ext cx="0" cy="5906361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3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BA61A22-C89E-48F7-9AAC-E9067D58059B}"/>
              </a:ext>
            </a:extLst>
          </p:cNvPr>
          <p:cNvGrpSpPr/>
          <p:nvPr/>
        </p:nvGrpSpPr>
        <p:grpSpPr>
          <a:xfrm>
            <a:off x="5316250" y="855931"/>
            <a:ext cx="6721770" cy="5842184"/>
            <a:chOff x="8165435" y="1940961"/>
            <a:chExt cx="3634876" cy="4566175"/>
          </a:xfrm>
        </p:grpSpPr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66EF95E5-90F9-491B-B6A3-392072FDBD9A}"/>
                </a:ext>
              </a:extLst>
            </p:cNvPr>
            <p:cNvSpPr/>
            <p:nvPr/>
          </p:nvSpPr>
          <p:spPr>
            <a:xfrm>
              <a:off x="8165435" y="1940961"/>
              <a:ext cx="3634876" cy="45661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E8967665-69EA-49BB-A77B-31077EE748C1}"/>
                </a:ext>
              </a:extLst>
            </p:cNvPr>
            <p:cNvSpPr/>
            <p:nvPr/>
          </p:nvSpPr>
          <p:spPr>
            <a:xfrm>
              <a:off x="8406063" y="2151417"/>
              <a:ext cx="3128212" cy="41802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72A7C-D942-4D93-A4FF-B4E2D75A8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773"/>
          <a:stretch/>
        </p:blipFill>
        <p:spPr>
          <a:xfrm>
            <a:off x="3096815" y="944250"/>
            <a:ext cx="2160282" cy="19980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B1B305-3311-4D6C-B660-2C43E862D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0"/>
          <a:stretch/>
        </p:blipFill>
        <p:spPr>
          <a:xfrm>
            <a:off x="75175" y="944250"/>
            <a:ext cx="2962487" cy="19980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F7FD442-1D4E-420D-ABCB-25AC3BFE96A9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BD980409-38A8-4D6C-854C-D2CA0E721E7F}"/>
              </a:ext>
            </a:extLst>
          </p:cNvPr>
          <p:cNvCxnSpPr>
            <a:cxnSpLocks/>
          </p:cNvCxnSpPr>
          <p:nvPr/>
        </p:nvCxnSpPr>
        <p:spPr>
          <a:xfrm>
            <a:off x="153980" y="704567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A944402-E8BC-4ED8-8A48-D9E69566A8C1}"/>
              </a:ext>
            </a:extLst>
          </p:cNvPr>
          <p:cNvSpPr txBox="1"/>
          <p:nvPr/>
        </p:nvSpPr>
        <p:spPr>
          <a:xfrm>
            <a:off x="1136650" y="159884"/>
            <a:ext cx="9499600" cy="487460"/>
          </a:xfrm>
          <a:prstGeom prst="rect">
            <a:avLst/>
          </a:prstGeom>
          <a:noFill/>
        </p:spPr>
        <p:txBody>
          <a:bodyPr wrap="square" lIns="98699" tIns="49349" rIns="98699" bIns="4934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Aspirational Toilets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E6693BD-8C4C-45B8-BFB3-35C4BEA1B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7" y="3052732"/>
            <a:ext cx="2402032" cy="174970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FE81639-9346-4D3C-8871-91B41C6CB79F}"/>
              </a:ext>
            </a:extLst>
          </p:cNvPr>
          <p:cNvCxnSpPr/>
          <p:nvPr/>
        </p:nvCxnSpPr>
        <p:spPr>
          <a:xfrm>
            <a:off x="-11648" y="15613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513;p2">
            <a:extLst>
              <a:ext uri="{FF2B5EF4-FFF2-40B4-BE49-F238E27FC236}">
                <a16:creationId xmlns="" xmlns:a16="http://schemas.microsoft.com/office/drawing/2014/main" id="{4C3A87D9-8948-4C38-82A8-AD7DA86AA1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8809" r="38232"/>
          <a:stretch/>
        </p:blipFill>
        <p:spPr>
          <a:xfrm>
            <a:off x="833958" y="124600"/>
            <a:ext cx="735896" cy="50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22E30F45-AF54-4BA7-B85B-1ADC4443CE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191384"/>
            <a:ext cx="666634" cy="361820"/>
          </a:xfrm>
          <a:prstGeom prst="rect">
            <a:avLst/>
          </a:prstGeom>
        </p:spPr>
      </p:pic>
      <p:pic>
        <p:nvPicPr>
          <p:cNvPr id="28" name="Google Shape;514;p2">
            <a:extLst>
              <a:ext uri="{FF2B5EF4-FFF2-40B4-BE49-F238E27FC236}">
                <a16:creationId xmlns="" xmlns:a16="http://schemas.microsoft.com/office/drawing/2014/main" id="{68296E34-2667-4B09-BD35-3B4EE12077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5864" y="127863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471681D-CBC4-4325-BB78-78030B4E4ABA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285574" y="106699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6ED473-8BDD-490E-AF2B-61AEFC11A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799" y="3052732"/>
            <a:ext cx="2743954" cy="1749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5FCD7E-48F8-425A-A3A3-EF908E1C45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27" y="4912891"/>
            <a:ext cx="2402032" cy="1548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EF51D8-80BF-4E2F-85A9-E4EC09EC08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6011" y="4912891"/>
            <a:ext cx="2690741" cy="1548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2FF909D4-0D71-4A9F-993A-7B87A5F35192}"/>
              </a:ext>
            </a:extLst>
          </p:cNvPr>
          <p:cNvSpPr txBox="1"/>
          <p:nvPr/>
        </p:nvSpPr>
        <p:spPr>
          <a:xfrm>
            <a:off x="5761230" y="1197055"/>
            <a:ext cx="5623927" cy="538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Water and energy efficient toilet designs (water reuse for flushing purposes and use of solar panels for electricity)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Inclusive and user friendly  toilets designs for senior citizens, children, women and transgenders</a:t>
            </a:r>
            <a:endParaRPr lang="en-US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Automated low-Maintenance e-Toilets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and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use of  Internet of Things (IoT) and Artificial Intelligence (AI) for maintenance of toilets 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Self- sustaining revenue generating O&amp;M models (recovery of user charges via </a:t>
            </a:r>
            <a:r>
              <a:rPr lang="en-US" b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commercial activities, 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advertisements etc.)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Digital and continuous monitoring of toilet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via </a:t>
            </a:r>
            <a:r>
              <a:rPr lang="en-US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ICT based feedback system</a:t>
            </a:r>
          </a:p>
        </p:txBody>
      </p:sp>
    </p:spTree>
    <p:extLst>
      <p:ext uri="{BB962C8B-B14F-4D97-AF65-F5344CB8AC3E}">
        <p14:creationId xmlns:p14="http://schemas.microsoft.com/office/powerpoint/2010/main" val="13885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EB7D1D3-DE36-4A34-86F7-130470EC18AC}"/>
              </a:ext>
            </a:extLst>
          </p:cNvPr>
          <p:cNvSpPr txBox="1">
            <a:spLocks/>
          </p:cNvSpPr>
          <p:nvPr/>
        </p:nvSpPr>
        <p:spPr>
          <a:xfrm>
            <a:off x="862629" y="126784"/>
            <a:ext cx="10086230" cy="46271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lang="en-US" sz="3200" b="1" dirty="0">
                <a:solidFill>
                  <a:srgbClr val="0033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ODF Sustainability: Robust Monitoring Protocols</a:t>
            </a:r>
          </a:p>
        </p:txBody>
      </p:sp>
      <p:grpSp>
        <p:nvGrpSpPr>
          <p:cNvPr id="2" name="Group 38">
            <a:extLst>
              <a:ext uri="{FF2B5EF4-FFF2-40B4-BE49-F238E27FC236}">
                <a16:creationId xmlns="" xmlns:a16="http://schemas.microsoft.com/office/drawing/2014/main" id="{4BC2ED5E-BA84-465C-830B-C610EA79FAA6}"/>
              </a:ext>
            </a:extLst>
          </p:cNvPr>
          <p:cNvGrpSpPr/>
          <p:nvPr/>
        </p:nvGrpSpPr>
        <p:grpSpPr>
          <a:xfrm>
            <a:off x="3094142" y="1010583"/>
            <a:ext cx="2680818" cy="1220455"/>
            <a:chOff x="3346251" y="1960176"/>
            <a:chExt cx="2927817" cy="1237952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51D0BC06-A368-4C3F-A9DE-D6C2EEBA95D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251" y="2050958"/>
              <a:ext cx="995369" cy="111265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DD2297B9-6F0A-496E-8200-8A544484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5611" y="1960176"/>
              <a:ext cx="1898457" cy="1237952"/>
            </a:xfrm>
            <a:prstGeom prst="rect">
              <a:avLst/>
            </a:prstGeom>
          </p:spPr>
        </p:pic>
      </p:grpSp>
      <p:grpSp>
        <p:nvGrpSpPr>
          <p:cNvPr id="3" name="Group 41">
            <a:extLst>
              <a:ext uri="{FF2B5EF4-FFF2-40B4-BE49-F238E27FC236}">
                <a16:creationId xmlns="" xmlns:a16="http://schemas.microsoft.com/office/drawing/2014/main" id="{134B7D4C-B66A-44BE-B723-0E0238999D5B}"/>
              </a:ext>
            </a:extLst>
          </p:cNvPr>
          <p:cNvGrpSpPr/>
          <p:nvPr/>
        </p:nvGrpSpPr>
        <p:grpSpPr>
          <a:xfrm>
            <a:off x="6405057" y="1051525"/>
            <a:ext cx="2364552" cy="1566763"/>
            <a:chOff x="4924041" y="1611175"/>
            <a:chExt cx="2629870" cy="1536685"/>
          </a:xfrm>
        </p:grpSpPr>
        <p:pic>
          <p:nvPicPr>
            <p:cNvPr id="43" name="Picture 54" descr="Image result for sanitation icon">
              <a:extLst>
                <a:ext uri="{FF2B5EF4-FFF2-40B4-BE49-F238E27FC236}">
                  <a16:creationId xmlns="" xmlns:a16="http://schemas.microsoft.com/office/drawing/2014/main" id="{C4FB98B7-D8C7-4404-87AA-1DF4E420EB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041" y="1611175"/>
              <a:ext cx="1496633" cy="1536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7DA2EB71-7B69-4F48-B6A5-4341554CA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45" r="20010"/>
            <a:stretch/>
          </p:blipFill>
          <p:spPr>
            <a:xfrm>
              <a:off x="6488283" y="1612159"/>
              <a:ext cx="1065628" cy="108934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Group 44">
            <a:extLst>
              <a:ext uri="{FF2B5EF4-FFF2-40B4-BE49-F238E27FC236}">
                <a16:creationId xmlns="" xmlns:a16="http://schemas.microsoft.com/office/drawing/2014/main" id="{D5A2E5C2-10F5-430A-B849-21D55D822A57}"/>
              </a:ext>
            </a:extLst>
          </p:cNvPr>
          <p:cNvGrpSpPr/>
          <p:nvPr/>
        </p:nvGrpSpPr>
        <p:grpSpPr>
          <a:xfrm>
            <a:off x="9170938" y="844677"/>
            <a:ext cx="2948491" cy="1560366"/>
            <a:chOff x="8988395" y="1478558"/>
            <a:chExt cx="2948491" cy="1560366"/>
          </a:xfrm>
        </p:grpSpPr>
        <p:pic>
          <p:nvPicPr>
            <p:cNvPr id="46" name="Picture 52" descr="Image result for sustainability icon">
              <a:extLst>
                <a:ext uri="{FF2B5EF4-FFF2-40B4-BE49-F238E27FC236}">
                  <a16:creationId xmlns="" xmlns:a16="http://schemas.microsoft.com/office/drawing/2014/main" id="{6DA641D6-E7B6-425E-99AB-A1C7197B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172"/>
            <a:stretch/>
          </p:blipFill>
          <p:spPr bwMode="auto">
            <a:xfrm>
              <a:off x="10879072" y="2364091"/>
              <a:ext cx="1057814" cy="674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" descr="Image result for Water drop">
              <a:extLst>
                <a:ext uri="{FF2B5EF4-FFF2-40B4-BE49-F238E27FC236}">
                  <a16:creationId xmlns="" xmlns:a16="http://schemas.microsoft.com/office/drawing/2014/main" id="{3B6AD1B4-4D60-4A54-AB4E-DB3AD85996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7"/>
            <a:stretch/>
          </p:blipFill>
          <p:spPr bwMode="auto">
            <a:xfrm>
              <a:off x="11046798" y="1478558"/>
              <a:ext cx="794645" cy="900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AE49DEA1-0504-454D-AEB4-C2FCBAAB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88395" y="1571577"/>
              <a:ext cx="1795234" cy="1305757"/>
            </a:xfrm>
            <a:prstGeom prst="rect">
              <a:avLst/>
            </a:prstGeom>
          </p:spPr>
        </p:pic>
      </p:grpSp>
      <p:grpSp>
        <p:nvGrpSpPr>
          <p:cNvPr id="6" name="Group 48">
            <a:extLst>
              <a:ext uri="{FF2B5EF4-FFF2-40B4-BE49-F238E27FC236}">
                <a16:creationId xmlns="" xmlns:a16="http://schemas.microsoft.com/office/drawing/2014/main" id="{84225CC8-0E1F-4E04-B571-54783EB3AFB6}"/>
              </a:ext>
            </a:extLst>
          </p:cNvPr>
          <p:cNvGrpSpPr/>
          <p:nvPr/>
        </p:nvGrpSpPr>
        <p:grpSpPr>
          <a:xfrm>
            <a:off x="9170940" y="2323586"/>
            <a:ext cx="2821370" cy="2871915"/>
            <a:chOff x="9140976" y="2252261"/>
            <a:chExt cx="2403730" cy="3278314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7" name="Group 49">
              <a:extLst>
                <a:ext uri="{FF2B5EF4-FFF2-40B4-BE49-F238E27FC236}">
                  <a16:creationId xmlns="" xmlns:a16="http://schemas.microsoft.com/office/drawing/2014/main" id="{535C307B-11FA-44F8-8EC7-B260F7EF739C}"/>
                </a:ext>
              </a:extLst>
            </p:cNvPr>
            <p:cNvGrpSpPr/>
            <p:nvPr/>
          </p:nvGrpSpPr>
          <p:grpSpPr>
            <a:xfrm>
              <a:off x="9140976" y="2252261"/>
              <a:ext cx="2380466" cy="3278314"/>
              <a:chOff x="9140976" y="2252261"/>
              <a:chExt cx="2380466" cy="3278314"/>
            </a:xfrm>
            <a:grpFill/>
          </p:grpSpPr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AC461E2B-74F8-4929-A49F-8C3B3BBDD7B8}"/>
                  </a:ext>
                </a:extLst>
              </p:cNvPr>
              <p:cNvSpPr/>
              <p:nvPr/>
            </p:nvSpPr>
            <p:spPr>
              <a:xfrm>
                <a:off x="9140976" y="2730250"/>
                <a:ext cx="2380466" cy="28003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3" name="Isosceles Triangle 52">
                <a:extLst>
                  <a:ext uri="{FF2B5EF4-FFF2-40B4-BE49-F238E27FC236}">
                    <a16:creationId xmlns="" xmlns:a16="http://schemas.microsoft.com/office/drawing/2014/main" id="{19ED3D4F-D24F-43DD-ACF6-CE8C6133342C}"/>
                  </a:ext>
                </a:extLst>
              </p:cNvPr>
              <p:cNvSpPr/>
              <p:nvPr/>
            </p:nvSpPr>
            <p:spPr>
              <a:xfrm>
                <a:off x="9156888" y="2252261"/>
                <a:ext cx="2364554" cy="477989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403D631-4AE3-4C5F-A3C7-8E956FFA896F}"/>
                </a:ext>
              </a:extLst>
            </p:cNvPr>
            <p:cNvSpPr/>
            <p:nvPr/>
          </p:nvSpPr>
          <p:spPr>
            <a:xfrm>
              <a:off x="9164240" y="2817895"/>
              <a:ext cx="2380466" cy="744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Water+</a:t>
              </a:r>
            </a:p>
          </p:txBody>
        </p:sp>
      </p:grpSp>
      <p:grpSp>
        <p:nvGrpSpPr>
          <p:cNvPr id="8" name="Group 54">
            <a:extLst>
              <a:ext uri="{FF2B5EF4-FFF2-40B4-BE49-F238E27FC236}">
                <a16:creationId xmlns="" xmlns:a16="http://schemas.microsoft.com/office/drawing/2014/main" id="{D24B9CEE-60E6-49CA-BA06-CA38CF121195}"/>
              </a:ext>
            </a:extLst>
          </p:cNvPr>
          <p:cNvGrpSpPr/>
          <p:nvPr/>
        </p:nvGrpSpPr>
        <p:grpSpPr>
          <a:xfrm>
            <a:off x="6212188" y="2323586"/>
            <a:ext cx="2794064" cy="2871915"/>
            <a:chOff x="6380758" y="2252261"/>
            <a:chExt cx="2380466" cy="327831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17C23507-AACA-45B3-AE94-82E489922B42}"/>
                </a:ext>
              </a:extLst>
            </p:cNvPr>
            <p:cNvSpPr/>
            <p:nvPr/>
          </p:nvSpPr>
          <p:spPr>
            <a:xfrm>
              <a:off x="6380758" y="2730250"/>
              <a:ext cx="2380466" cy="2800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="" xmlns:a16="http://schemas.microsoft.com/office/drawing/2014/main" id="{7305E8CD-EB90-409A-B175-C7C952B22679}"/>
                </a:ext>
              </a:extLst>
            </p:cNvPr>
            <p:cNvSpPr/>
            <p:nvPr/>
          </p:nvSpPr>
          <p:spPr>
            <a:xfrm>
              <a:off x="6396670" y="2252261"/>
              <a:ext cx="2364554" cy="4779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B61E7F0E-7D79-4163-9B39-942189A59D46}"/>
              </a:ext>
            </a:extLst>
          </p:cNvPr>
          <p:cNvSpPr/>
          <p:nvPr/>
        </p:nvSpPr>
        <p:spPr>
          <a:xfrm>
            <a:off x="6217554" y="2814195"/>
            <a:ext cx="2788698" cy="6004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ODF++</a:t>
            </a:r>
          </a:p>
        </p:txBody>
      </p:sp>
      <p:grpSp>
        <p:nvGrpSpPr>
          <p:cNvPr id="9" name="Group 58">
            <a:extLst>
              <a:ext uri="{FF2B5EF4-FFF2-40B4-BE49-F238E27FC236}">
                <a16:creationId xmlns="" xmlns:a16="http://schemas.microsoft.com/office/drawing/2014/main" id="{BFD6B0C1-72C8-43EF-9CB2-372CA98D2BFE}"/>
              </a:ext>
            </a:extLst>
          </p:cNvPr>
          <p:cNvGrpSpPr/>
          <p:nvPr/>
        </p:nvGrpSpPr>
        <p:grpSpPr>
          <a:xfrm>
            <a:off x="3226131" y="2323586"/>
            <a:ext cx="2794064" cy="2871917"/>
            <a:chOff x="3536566" y="2252261"/>
            <a:chExt cx="2380466" cy="327831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4292936C-D763-4C90-AFEE-7DEB24F72816}"/>
                </a:ext>
              </a:extLst>
            </p:cNvPr>
            <p:cNvSpPr/>
            <p:nvPr/>
          </p:nvSpPr>
          <p:spPr>
            <a:xfrm>
              <a:off x="3536566" y="2730250"/>
              <a:ext cx="2380466" cy="280032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="" xmlns:a16="http://schemas.microsoft.com/office/drawing/2014/main" id="{F80422A3-7C47-4653-8E44-693BDA7FE2EA}"/>
                </a:ext>
              </a:extLst>
            </p:cNvPr>
            <p:cNvSpPr/>
            <p:nvPr/>
          </p:nvSpPr>
          <p:spPr>
            <a:xfrm>
              <a:off x="3552478" y="2252261"/>
              <a:ext cx="2364554" cy="4779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="" xmlns:a16="http://schemas.microsoft.com/office/drawing/2014/main" id="{83C11E2D-11F1-4ED1-9D92-E192A79B82FD}"/>
              </a:ext>
            </a:extLst>
          </p:cNvPr>
          <p:cNvGrpSpPr/>
          <p:nvPr/>
        </p:nvGrpSpPr>
        <p:grpSpPr>
          <a:xfrm>
            <a:off x="234708" y="2308096"/>
            <a:ext cx="2794064" cy="2885487"/>
            <a:chOff x="417592" y="2192594"/>
            <a:chExt cx="2380466" cy="329380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3" name="Rectangle 62">
              <a:extLst>
                <a:ext uri="{FF2B5EF4-FFF2-40B4-BE49-F238E27FC236}">
                  <a16:creationId xmlns="" xmlns:a16="http://schemas.microsoft.com/office/drawing/2014/main" id="{F949D701-ADB9-45AF-A3BE-75EACC5CDD0C}"/>
                </a:ext>
              </a:extLst>
            </p:cNvPr>
            <p:cNvSpPr/>
            <p:nvPr/>
          </p:nvSpPr>
          <p:spPr>
            <a:xfrm>
              <a:off x="417592" y="2670583"/>
              <a:ext cx="2380466" cy="28158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="" xmlns:a16="http://schemas.microsoft.com/office/drawing/2014/main" id="{52CF941F-D24D-44A2-B1AB-99848E43304A}"/>
                </a:ext>
              </a:extLst>
            </p:cNvPr>
            <p:cNvSpPr/>
            <p:nvPr/>
          </p:nvSpPr>
          <p:spPr>
            <a:xfrm>
              <a:off x="433503" y="2192594"/>
              <a:ext cx="2364554" cy="47798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7C918516-CEAB-49EF-AD6C-03FF536BE766}"/>
              </a:ext>
            </a:extLst>
          </p:cNvPr>
          <p:cNvSpPr/>
          <p:nvPr/>
        </p:nvSpPr>
        <p:spPr>
          <a:xfrm>
            <a:off x="3220765" y="3654933"/>
            <a:ext cx="2775387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ODF &amp;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Functionality of Community and Public Toilets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97D87012-6AB4-4FF3-BCA6-21DCFC48AAED}"/>
              </a:ext>
            </a:extLst>
          </p:cNvPr>
          <p:cNvSpPr/>
          <p:nvPr/>
        </p:nvSpPr>
        <p:spPr>
          <a:xfrm>
            <a:off x="9188085" y="3743919"/>
            <a:ext cx="2740372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ODF++ &amp; 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At least 20% usage of treated water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22A29BB1-7510-4A42-A41E-023F7CD630C3}"/>
              </a:ext>
            </a:extLst>
          </p:cNvPr>
          <p:cNvSpPr/>
          <p:nvPr/>
        </p:nvSpPr>
        <p:spPr>
          <a:xfrm>
            <a:off x="3240126" y="2817085"/>
            <a:ext cx="2775386" cy="600415"/>
          </a:xfrm>
          <a:prstGeom prst="rect">
            <a:avLst/>
          </a:prstGeom>
          <a:solidFill>
            <a:srgbClr val="A90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ODF+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0C609E9D-928C-4C55-A919-5C7D2B81638F}"/>
              </a:ext>
            </a:extLst>
          </p:cNvPr>
          <p:cNvSpPr/>
          <p:nvPr/>
        </p:nvSpPr>
        <p:spPr>
          <a:xfrm>
            <a:off x="251218" y="2796901"/>
            <a:ext cx="2791549" cy="6004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ODF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8287B00D-36BF-4EA5-9EBE-1317638BE361}"/>
              </a:ext>
            </a:extLst>
          </p:cNvPr>
          <p:cNvSpPr/>
          <p:nvPr/>
        </p:nvSpPr>
        <p:spPr>
          <a:xfrm>
            <a:off x="6263155" y="3777645"/>
            <a:ext cx="2743097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ODF+ &amp;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Containment and Treatment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3B3C3654-D83E-4716-950E-D27E1560E8E8}"/>
              </a:ext>
            </a:extLst>
          </p:cNvPr>
          <p:cNvSpPr/>
          <p:nvPr/>
        </p:nvSpPr>
        <p:spPr>
          <a:xfrm>
            <a:off x="263543" y="3875697"/>
            <a:ext cx="2699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Access to toilet facilities for all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B4060064-0A02-407D-8723-BC2C30E6E7BD}"/>
              </a:ext>
            </a:extLst>
          </p:cNvPr>
          <p:cNvSpPr/>
          <p:nvPr/>
        </p:nvSpPr>
        <p:spPr>
          <a:xfrm>
            <a:off x="3054119" y="5528126"/>
            <a:ext cx="3262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3,547 cities 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6030C1F7-7842-4433-BF18-C5847972D28B}"/>
              </a:ext>
            </a:extLst>
          </p:cNvPr>
          <p:cNvSpPr/>
          <p:nvPr/>
        </p:nvSpPr>
        <p:spPr>
          <a:xfrm>
            <a:off x="6230865" y="5501125"/>
            <a:ext cx="2810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1,191 cities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8E93B1E-BDA1-49F6-A2CA-394D0CB199BF}"/>
              </a:ext>
            </a:extLst>
          </p:cNvPr>
          <p:cNvSpPr/>
          <p:nvPr/>
        </p:nvSpPr>
        <p:spPr>
          <a:xfrm>
            <a:off x="9048351" y="5508890"/>
            <a:ext cx="3219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14 cities 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35ECA0A1-DB17-41BD-B105-6A18BCE6851D}"/>
              </a:ext>
            </a:extLst>
          </p:cNvPr>
          <p:cNvSpPr/>
          <p:nvPr/>
        </p:nvSpPr>
        <p:spPr>
          <a:xfrm>
            <a:off x="24120" y="5552574"/>
            <a:ext cx="31784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4,715 cities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="" xmlns:a16="http://schemas.microsoft.com/office/drawing/2014/main" id="{10A7F375-0751-4906-9CFB-9D52B8F9FD0C}"/>
              </a:ext>
            </a:extLst>
          </p:cNvPr>
          <p:cNvSpPr/>
          <p:nvPr/>
        </p:nvSpPr>
        <p:spPr>
          <a:xfrm rot="10800000">
            <a:off x="1105486" y="5255071"/>
            <a:ext cx="824060" cy="15537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="" xmlns:a16="http://schemas.microsoft.com/office/drawing/2014/main" id="{F553BD4D-5C79-40A7-B870-211A58BE15C0}"/>
              </a:ext>
            </a:extLst>
          </p:cNvPr>
          <p:cNvSpPr/>
          <p:nvPr/>
        </p:nvSpPr>
        <p:spPr>
          <a:xfrm rot="10800000">
            <a:off x="4211133" y="5255071"/>
            <a:ext cx="824060" cy="155373"/>
          </a:xfrm>
          <a:prstGeom prst="triangle">
            <a:avLst/>
          </a:prstGeom>
          <a:solidFill>
            <a:srgbClr val="A90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="" xmlns:a16="http://schemas.microsoft.com/office/drawing/2014/main" id="{8061B5AC-EAA6-4DB6-AA90-5C24CB3B6108}"/>
              </a:ext>
            </a:extLst>
          </p:cNvPr>
          <p:cNvSpPr/>
          <p:nvPr/>
        </p:nvSpPr>
        <p:spPr>
          <a:xfrm rot="10800000">
            <a:off x="7189219" y="5248760"/>
            <a:ext cx="824060" cy="15537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="" xmlns:a16="http://schemas.microsoft.com/office/drawing/2014/main" id="{03FFA760-1441-467E-BA0A-C94FC91B6AE2}"/>
              </a:ext>
            </a:extLst>
          </p:cNvPr>
          <p:cNvSpPr/>
          <p:nvPr/>
        </p:nvSpPr>
        <p:spPr>
          <a:xfrm rot="10800000">
            <a:off x="10237555" y="5248760"/>
            <a:ext cx="824060" cy="15537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="" xmlns:a16="http://schemas.microsoft.com/office/drawing/2014/main" id="{621561BF-91DC-4D6A-A897-898314D7B38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655" y="1072636"/>
            <a:ext cx="995369" cy="11381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CE11F1B4-B251-4A8C-9389-420B37C12990}"/>
              </a:ext>
            </a:extLst>
          </p:cNvPr>
          <p:cNvCxnSpPr>
            <a:cxnSpLocks/>
          </p:cNvCxnSpPr>
          <p:nvPr/>
        </p:nvCxnSpPr>
        <p:spPr>
          <a:xfrm>
            <a:off x="153980" y="714578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oogle Shape;512;p2">
            <a:extLst>
              <a:ext uri="{FF2B5EF4-FFF2-40B4-BE49-F238E27FC236}">
                <a16:creationId xmlns="" xmlns:a16="http://schemas.microsoft.com/office/drawing/2014/main" id="{9D18253B-5A67-4FAE-BF2D-417D7245291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92" t="27577" r="18973" b="30517"/>
          <a:stretch/>
        </p:blipFill>
        <p:spPr>
          <a:xfrm>
            <a:off x="11116492" y="40472"/>
            <a:ext cx="1020342" cy="58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14;p2">
            <a:extLst>
              <a:ext uri="{FF2B5EF4-FFF2-40B4-BE49-F238E27FC236}">
                <a16:creationId xmlns="" xmlns:a16="http://schemas.microsoft.com/office/drawing/2014/main" id="{4B7139D5-DF5C-4200-884C-611496B9C83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43018" y="159010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="" xmlns:a16="http://schemas.microsoft.com/office/drawing/2014/main" id="{479AC56B-0377-4F01-CC80-043350D1CF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3" y="126784"/>
            <a:ext cx="606644" cy="419675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="" xmlns:a16="http://schemas.microsoft.com/office/drawing/2014/main" id="{20F2FBFB-2FBC-6F11-99BB-4240795964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191384"/>
            <a:ext cx="666634" cy="36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3BDF286-9E5E-7F4C-84B1-486A3ADA7E11}"/>
              </a:ext>
            </a:extLst>
          </p:cNvPr>
          <p:cNvSpPr txBox="1"/>
          <p:nvPr/>
        </p:nvSpPr>
        <p:spPr>
          <a:xfrm>
            <a:off x="746582" y="62146"/>
            <a:ext cx="10158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94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CSAP 3A Summary </a:t>
            </a:r>
            <a:r>
              <a:rPr kumimoji="0" lang="en-GB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Sheet -Toilets</a:t>
            </a:r>
            <a:endParaRPr kumimoji="0" lang="en-GB" sz="3200" b="1" i="0" u="sng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246A4CC-2A8B-D441-9831-28546965C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69" y="175138"/>
            <a:ext cx="737680" cy="46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A9CDB1-B47F-B943-A1C4-2B4271FA0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574" y="72668"/>
            <a:ext cx="737680" cy="499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7970FE-023A-D84B-8FA2-1C39F1099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494" y="-34022"/>
            <a:ext cx="975445" cy="71329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59A803D4-A1DC-91EE-FB99-CA452E6C6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01143"/>
              </p:ext>
            </p:extLst>
          </p:nvPr>
        </p:nvGraphicFramePr>
        <p:xfrm>
          <a:off x="615308" y="872067"/>
          <a:ext cx="10981960" cy="1364854"/>
        </p:xfrm>
        <a:graphic>
          <a:graphicData uri="http://schemas.openxmlformats.org/drawingml/2006/table">
            <a:tbl>
              <a:tblPr/>
              <a:tblGrid>
                <a:gridCol w="1372745">
                  <a:extLst>
                    <a:ext uri="{9D8B030D-6E8A-4147-A177-3AD203B41FA5}">
                      <a16:colId xmlns="" xmlns:a16="http://schemas.microsoft.com/office/drawing/2014/main" val="652291756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3138684855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617398694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1264998338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4116768793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1179578948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3158910536"/>
                    </a:ext>
                  </a:extLst>
                </a:gridCol>
                <a:gridCol w="1372745">
                  <a:extLst>
                    <a:ext uri="{9D8B030D-6E8A-4147-A177-3AD203B41FA5}">
                      <a16:colId xmlns="" xmlns:a16="http://schemas.microsoft.com/office/drawing/2014/main" val="3602650709"/>
                    </a:ext>
                  </a:extLst>
                </a:gridCol>
              </a:tblGrid>
              <a:tr h="99655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Summary of Toilets (CSAP 3A)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No. of States/Uts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Total No. of ULBs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of ULBs Plan Approved by the Ministry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Central Share/Mission allocation (in CR)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Project Cost (in Cr.)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Central share sanctioned (in Cr.)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% of Central share sanctioned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9736094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Total</a:t>
                      </a:r>
                      <a:endParaRPr lang="en-IN" sz="14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3,826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3,142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1,172.1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2,520.215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726.49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07925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F386E3F4-AFAF-4E61-C9CD-215D54A7B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60605"/>
              </p:ext>
            </p:extLst>
          </p:nvPr>
        </p:nvGraphicFramePr>
        <p:xfrm>
          <a:off x="666105" y="2746189"/>
          <a:ext cx="10981955" cy="1216749"/>
        </p:xfrm>
        <a:graphic>
          <a:graphicData uri="http://schemas.openxmlformats.org/drawingml/2006/table">
            <a:tbl>
              <a:tblPr/>
              <a:tblGrid>
                <a:gridCol w="2196391">
                  <a:extLst>
                    <a:ext uri="{9D8B030D-6E8A-4147-A177-3AD203B41FA5}">
                      <a16:colId xmlns="" xmlns:a16="http://schemas.microsoft.com/office/drawing/2014/main" val="245223479"/>
                    </a:ext>
                  </a:extLst>
                </a:gridCol>
                <a:gridCol w="2196391">
                  <a:extLst>
                    <a:ext uri="{9D8B030D-6E8A-4147-A177-3AD203B41FA5}">
                      <a16:colId xmlns="" xmlns:a16="http://schemas.microsoft.com/office/drawing/2014/main" val="4183307741"/>
                    </a:ext>
                  </a:extLst>
                </a:gridCol>
                <a:gridCol w="2196391">
                  <a:extLst>
                    <a:ext uri="{9D8B030D-6E8A-4147-A177-3AD203B41FA5}">
                      <a16:colId xmlns="" xmlns:a16="http://schemas.microsoft.com/office/drawing/2014/main" val="2368850618"/>
                    </a:ext>
                  </a:extLst>
                </a:gridCol>
                <a:gridCol w="2196391">
                  <a:extLst>
                    <a:ext uri="{9D8B030D-6E8A-4147-A177-3AD203B41FA5}">
                      <a16:colId xmlns="" xmlns:a16="http://schemas.microsoft.com/office/drawing/2014/main" val="2068117982"/>
                    </a:ext>
                  </a:extLst>
                </a:gridCol>
                <a:gridCol w="2196391">
                  <a:extLst>
                    <a:ext uri="{9D8B030D-6E8A-4147-A177-3AD203B41FA5}">
                      <a16:colId xmlns="" xmlns:a16="http://schemas.microsoft.com/office/drawing/2014/main" val="924089436"/>
                    </a:ext>
                  </a:extLst>
                </a:gridCol>
              </a:tblGrid>
              <a:tr h="886976">
                <a:tc>
                  <a:txBody>
                    <a:bodyPr/>
                    <a:lstStyle/>
                    <a:p>
                      <a:pPr algn="l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Summary of Toilets (CSAP 3A)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C0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IHHL (no. of units/seats)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CT/PT(No. of units/seats)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Aspirational PTs (no. of units/seats)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Standalone Urinals (no. of units/seats)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1133533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4,94,747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63,941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27,741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9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9533698"/>
                  </a:ext>
                </a:extLst>
              </a:tr>
            </a:tbl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361739B8-89C9-85F3-E7C4-37F9E27CE313}"/>
              </a:ext>
            </a:extLst>
          </p:cNvPr>
          <p:cNvCxnSpPr>
            <a:cxnSpLocks/>
          </p:cNvCxnSpPr>
          <p:nvPr/>
        </p:nvCxnSpPr>
        <p:spPr>
          <a:xfrm>
            <a:off x="367615" y="751819"/>
            <a:ext cx="1188404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4A888E3-B213-13D1-648D-FE43082B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2" y="6356350"/>
            <a:ext cx="326571" cy="365125"/>
          </a:xfrm>
        </p:spPr>
        <p:txBody>
          <a:bodyPr/>
          <a:lstStyle/>
          <a:p>
            <a:fld id="{4AAFF07E-3321-D84B-8DAB-F53B4C1C092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6A184D-5124-4C6A-DCF5-1AECFDBEAD47}"/>
              </a:ext>
            </a:extLst>
          </p:cNvPr>
          <p:cNvSpPr txBox="1"/>
          <p:nvPr/>
        </p:nvSpPr>
        <p:spPr>
          <a:xfrm>
            <a:off x="246469" y="6453674"/>
            <a:ext cx="11350791" cy="27699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Post 8</a:t>
            </a:r>
            <a:r>
              <a:rPr lang="en-US" sz="1200" baseline="30000" dirty="0">
                <a:solidFill>
                  <a:srgbClr val="FFFF00"/>
                </a:solidFill>
              </a:rPr>
              <a:t>th</a:t>
            </a:r>
            <a:r>
              <a:rPr lang="en-US" sz="1200" dirty="0">
                <a:solidFill>
                  <a:srgbClr val="FFFF00"/>
                </a:solidFill>
              </a:rPr>
              <a:t> NARC, fresh proposals status : West Bengal proposals for 128 ULBs is under examination. Karnataka &amp; Sikkim awaiting MoM and requisition letter to initiate examination </a:t>
            </a:r>
          </a:p>
        </p:txBody>
      </p:sp>
    </p:spTree>
    <p:extLst>
      <p:ext uri="{BB962C8B-B14F-4D97-AF65-F5344CB8AC3E}">
        <p14:creationId xmlns:p14="http://schemas.microsoft.com/office/powerpoint/2010/main" val="335902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2722283-88FA-4B55-8FA3-BADA6D3065A6}"/>
              </a:ext>
            </a:extLst>
          </p:cNvPr>
          <p:cNvSpPr/>
          <p:nvPr/>
        </p:nvSpPr>
        <p:spPr>
          <a:xfrm>
            <a:off x="404048" y="2787790"/>
            <a:ext cx="5546535" cy="10421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C2AF27BF-E134-4003-9C4E-C52D011535AC}"/>
              </a:ext>
            </a:extLst>
          </p:cNvPr>
          <p:cNvSpPr/>
          <p:nvPr/>
        </p:nvSpPr>
        <p:spPr>
          <a:xfrm>
            <a:off x="376748" y="4051424"/>
            <a:ext cx="5576926" cy="10421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36" name="Google Shape;1236;p27"/>
          <p:cNvSpPr txBox="1"/>
          <p:nvPr/>
        </p:nvSpPr>
        <p:spPr>
          <a:xfrm>
            <a:off x="1346200" y="94493"/>
            <a:ext cx="9499600" cy="5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75" tIns="49325" rIns="98675" bIns="49325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Cambria"/>
              </a:rPr>
              <a:t>SafaiMitra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Cambria"/>
              </a:rPr>
              <a:t> Suraksha </a:t>
            </a:r>
            <a:endParaRPr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5592C04-B097-4186-961A-6421D21C21F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2CA7E32-4CB3-41A9-8BE7-E374C628C83D}"/>
              </a:ext>
            </a:extLst>
          </p:cNvPr>
          <p:cNvCxnSpPr/>
          <p:nvPr/>
        </p:nvCxnSpPr>
        <p:spPr>
          <a:xfrm>
            <a:off x="-11648" y="10071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oogle Shape;514;p2">
            <a:extLst>
              <a:ext uri="{FF2B5EF4-FFF2-40B4-BE49-F238E27FC236}">
                <a16:creationId xmlns:a16="http://schemas.microsoft.com/office/drawing/2014/main" xmlns="" id="{2CE76C3A-D12F-4B9F-8456-60CA981095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5864" y="86298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2C556A8-26AA-429C-BA16-D0F37BD5CFAA}"/>
              </a:ext>
            </a:extLst>
          </p:cNvPr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285574" y="65134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xmlns="" id="{1F09F1D2-56A8-477D-A02A-ED58AA81C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8" y="135969"/>
            <a:ext cx="666634" cy="3618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A638E6-95C2-478D-919C-6F37B455114C}"/>
              </a:ext>
            </a:extLst>
          </p:cNvPr>
          <p:cNvSpPr txBox="1"/>
          <p:nvPr/>
        </p:nvSpPr>
        <p:spPr>
          <a:xfrm>
            <a:off x="573236" y="3061542"/>
            <a:ext cx="5377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Manpower-related Interventions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65BBC40-864E-40A2-88A2-2E6507F97EB6}"/>
              </a:ext>
            </a:extLst>
          </p:cNvPr>
          <p:cNvSpPr txBox="1"/>
          <p:nvPr/>
        </p:nvSpPr>
        <p:spPr>
          <a:xfrm>
            <a:off x="404048" y="4341648"/>
            <a:ext cx="5074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Mechanisation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Interventions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77F6FE-AD7B-47D8-AFCC-D21695C40BEF}"/>
              </a:ext>
            </a:extLst>
          </p:cNvPr>
          <p:cNvSpPr/>
          <p:nvPr/>
        </p:nvSpPr>
        <p:spPr>
          <a:xfrm>
            <a:off x="404048" y="1586220"/>
            <a:ext cx="5546535" cy="10421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EF3F871-1C2F-4DD2-B95F-3E2206F33315}"/>
              </a:ext>
            </a:extLst>
          </p:cNvPr>
          <p:cNvSpPr txBox="1"/>
          <p:nvPr/>
        </p:nvSpPr>
        <p:spPr>
          <a:xfrm>
            <a:off x="376748" y="1876444"/>
            <a:ext cx="4992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Institutional Interventions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2D5EAC9-13B4-4F50-AE74-D9837A8CA9F0}"/>
              </a:ext>
            </a:extLst>
          </p:cNvPr>
          <p:cNvSpPr/>
          <p:nvPr/>
        </p:nvSpPr>
        <p:spPr>
          <a:xfrm>
            <a:off x="0" y="799073"/>
            <a:ext cx="12192000" cy="476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FC16E6-AFDE-4A24-A013-A831A6344A79}"/>
              </a:ext>
            </a:extLst>
          </p:cNvPr>
          <p:cNvSpPr txBox="1"/>
          <p:nvPr/>
        </p:nvSpPr>
        <p:spPr>
          <a:xfrm>
            <a:off x="2337825" y="845014"/>
            <a:ext cx="8038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1,120 cities declared 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Safaimitra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Surakshit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Shehar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xmlns="" id="{97494D4F-071F-4564-A737-2A6BB208F1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6" y="127785"/>
            <a:ext cx="606644" cy="419675"/>
          </a:xfrm>
          <a:prstGeom prst="rect">
            <a:avLst/>
          </a:prstGeom>
        </p:spPr>
      </p:pic>
      <p:cxnSp>
        <p:nvCxnSpPr>
          <p:cNvPr id="2" name="Google Shape;1313;p30">
            <a:extLst>
              <a:ext uri="{FF2B5EF4-FFF2-40B4-BE49-F238E27FC236}">
                <a16:creationId xmlns:a16="http://schemas.microsoft.com/office/drawing/2014/main" xmlns="" id="{36C6030F-EEA2-71CA-CF94-FB3FED379BC6}"/>
              </a:ext>
            </a:extLst>
          </p:cNvPr>
          <p:cNvCxnSpPr>
            <a:cxnSpLocks/>
          </p:cNvCxnSpPr>
          <p:nvPr/>
        </p:nvCxnSpPr>
        <p:spPr>
          <a:xfrm>
            <a:off x="0" y="704567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853AFB11-C26F-4056-840B-7E1E886AE8A8}"/>
              </a:ext>
            </a:extLst>
          </p:cNvPr>
          <p:cNvSpPr txBox="1"/>
          <p:nvPr/>
        </p:nvSpPr>
        <p:spPr>
          <a:xfrm>
            <a:off x="6484633" y="4730723"/>
            <a:ext cx="4800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hlinkClick r:id="rId7"/>
              </a:rPr>
              <a:t>http://sss.sbmurban.org/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D03D09-6F15-3F14-F40B-7F125A2F60DD}"/>
              </a:ext>
            </a:extLst>
          </p:cNvPr>
          <p:cNvSpPr/>
          <p:nvPr/>
        </p:nvSpPr>
        <p:spPr>
          <a:xfrm>
            <a:off x="3360196" y="5473129"/>
            <a:ext cx="8695193" cy="700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6DC854-A512-B150-2D73-8056A56DD02D}"/>
              </a:ext>
            </a:extLst>
          </p:cNvPr>
          <p:cNvSpPr txBox="1"/>
          <p:nvPr/>
        </p:nvSpPr>
        <p:spPr>
          <a:xfrm>
            <a:off x="3820886" y="5557977"/>
            <a:ext cx="8123071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/>
                <a:ea typeface="Cambria"/>
                <a:cs typeface="Arial" panose="020B0604020202020204" pitchFamily="34" charset="0"/>
              </a:rPr>
              <a:t>Manhole to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/>
                <a:ea typeface="Cambria"/>
                <a:cs typeface="Arial" panose="020B0604020202020204" pitchFamily="34" charset="0"/>
              </a:rPr>
              <a:t>Machinehole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/>
                <a:ea typeface="Cambria"/>
                <a:cs typeface="Arial" panose="020B0604020202020204" pitchFamily="34" charset="0"/>
              </a:rPr>
              <a:t> - Mechanical desludging of septic tanks and sewers in all urban areas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44E74E-B75A-A650-23A6-D98729070B36}"/>
              </a:ext>
            </a:extLst>
          </p:cNvPr>
          <p:cNvSpPr/>
          <p:nvPr/>
        </p:nvSpPr>
        <p:spPr>
          <a:xfrm>
            <a:off x="248043" y="5473129"/>
            <a:ext cx="3086876" cy="700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2B788A3-3F88-DC99-9291-22D8F725E9AE}"/>
              </a:ext>
            </a:extLst>
          </p:cNvPr>
          <p:cNvSpPr txBox="1"/>
          <p:nvPr/>
        </p:nvSpPr>
        <p:spPr>
          <a:xfrm>
            <a:off x="376748" y="5620447"/>
            <a:ext cx="2983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Budget Announcement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9B5B1E-139C-4AFB-2B5B-B958B7F93658}"/>
              </a:ext>
            </a:extLst>
          </p:cNvPr>
          <p:cNvSpPr txBox="1"/>
          <p:nvPr/>
        </p:nvSpPr>
        <p:spPr>
          <a:xfrm>
            <a:off x="3664689" y="6313835"/>
            <a:ext cx="6113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</a:rPr>
              <a:t>940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</a:rPr>
              <a:t> desludging vehicles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</a:rPr>
              <a:t> approved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7E5C43-05F4-CD6B-A852-538E2AB069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771" y="1964618"/>
            <a:ext cx="5873502" cy="27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7A1C2C-297C-449B-A3DC-AC943167FC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517" y="3915517"/>
            <a:ext cx="4358744" cy="2455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47EBFD-6FC6-4BE0-BC54-3F43BFB2ED7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517" y="1265331"/>
            <a:ext cx="4339379" cy="2455174"/>
          </a:xfrm>
          <a:prstGeom prst="rect">
            <a:avLst/>
          </a:prstGeom>
        </p:spPr>
      </p:pic>
      <p:cxnSp>
        <p:nvCxnSpPr>
          <p:cNvPr id="1313" name="Google Shape;1313;p30"/>
          <p:cNvCxnSpPr>
            <a:cxnSpLocks/>
          </p:cNvCxnSpPr>
          <p:nvPr/>
        </p:nvCxnSpPr>
        <p:spPr>
          <a:xfrm>
            <a:off x="0" y="704567"/>
            <a:ext cx="12192000" cy="0"/>
          </a:xfrm>
          <a:prstGeom prst="straightConnector1">
            <a:avLst/>
          </a:prstGeom>
          <a:noFill/>
          <a:ln w="2857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4" name="Google Shape;1314;p30"/>
          <p:cNvSpPr txBox="1"/>
          <p:nvPr/>
        </p:nvSpPr>
        <p:spPr>
          <a:xfrm>
            <a:off x="1226198" y="97237"/>
            <a:ext cx="9499600" cy="54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75" tIns="49325" rIns="98675" bIns="49325" anchor="t" anchorCtr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Cambria"/>
              </a:rPr>
              <a:t>Used Water Management  </a:t>
            </a:r>
            <a:endParaRPr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22" name="Google Shape;1322;p30"/>
          <p:cNvSpPr/>
          <p:nvPr/>
        </p:nvSpPr>
        <p:spPr>
          <a:xfrm>
            <a:off x="966252" y="3406525"/>
            <a:ext cx="3442916" cy="37581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Muni-ki-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Uttarakhand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23" name="Google Shape;1323;p30"/>
          <p:cNvSpPr/>
          <p:nvPr/>
        </p:nvSpPr>
        <p:spPr>
          <a:xfrm>
            <a:off x="891357" y="6177904"/>
            <a:ext cx="3767063" cy="408354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mbria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Dharamshala, Himachal Pradesh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Google Shape;1294;p29">
            <a:extLst>
              <a:ext uri="{FF2B5EF4-FFF2-40B4-BE49-F238E27FC236}">
                <a16:creationId xmlns:a16="http://schemas.microsoft.com/office/drawing/2014/main" xmlns="" id="{C1C9F4AB-8EB6-4331-A945-FC369B07019C}"/>
              </a:ext>
            </a:extLst>
          </p:cNvPr>
          <p:cNvSpPr/>
          <p:nvPr/>
        </p:nvSpPr>
        <p:spPr>
          <a:xfrm>
            <a:off x="5324995" y="1373644"/>
            <a:ext cx="6625999" cy="1358672"/>
          </a:xfrm>
          <a:prstGeom prst="roundRect">
            <a:avLst>
              <a:gd name="adj" fmla="val 4157"/>
            </a:avLst>
          </a:prstGeom>
          <a:solidFill>
            <a:srgbClr val="E2F0D9">
              <a:alpha val="81176"/>
            </a:srgbClr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For cities with less than 1 lakh population. </a:t>
            </a:r>
          </a:p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Funds provided for STPs, I&amp;D and desludging vehicles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1A28464-0E9C-446C-AB10-3497DE071807}"/>
              </a:ext>
            </a:extLst>
          </p:cNvPr>
          <p:cNvCxnSpPr/>
          <p:nvPr/>
        </p:nvCxnSpPr>
        <p:spPr>
          <a:xfrm>
            <a:off x="6350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B29FC85-8834-4A9A-B32B-9D65591CF967}"/>
              </a:ext>
            </a:extLst>
          </p:cNvPr>
          <p:cNvCxnSpPr/>
          <p:nvPr/>
        </p:nvCxnSpPr>
        <p:spPr>
          <a:xfrm>
            <a:off x="51852" y="100715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oogle Shape;514;p2">
            <a:extLst>
              <a:ext uri="{FF2B5EF4-FFF2-40B4-BE49-F238E27FC236}">
                <a16:creationId xmlns:a16="http://schemas.microsoft.com/office/drawing/2014/main" xmlns="" id="{D6A7D2E1-B3C3-4313-9B9E-640212A2548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9364" y="86298"/>
            <a:ext cx="735897" cy="46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57E8D95-D19A-4A7A-9E5B-FF3317082F10}"/>
              </a:ext>
            </a:extLst>
          </p:cNvPr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27577" r="18973" b="30517"/>
          <a:stretch/>
        </p:blipFill>
        <p:spPr bwMode="auto">
          <a:xfrm>
            <a:off x="11349074" y="65134"/>
            <a:ext cx="769815" cy="50678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xmlns="" id="{E8E1FF98-545D-47A7-BAF9-DD83D0D9B4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" y="135969"/>
            <a:ext cx="666634" cy="36182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xmlns="" id="{0959DC7D-E99A-4667-88DE-EFAA02110E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" y="125042"/>
            <a:ext cx="606644" cy="419675"/>
          </a:xfrm>
          <a:prstGeom prst="rect">
            <a:avLst/>
          </a:prstGeom>
        </p:spPr>
      </p:pic>
      <p:sp>
        <p:nvSpPr>
          <p:cNvPr id="5" name="Google Shape;1294;p29">
            <a:extLst>
              <a:ext uri="{FF2B5EF4-FFF2-40B4-BE49-F238E27FC236}">
                <a16:creationId xmlns:a16="http://schemas.microsoft.com/office/drawing/2014/main" xmlns="" id="{BF8A9BAF-5745-AC61-8C36-58F3CC8B5533}"/>
              </a:ext>
            </a:extLst>
          </p:cNvPr>
          <p:cNvSpPr/>
          <p:nvPr/>
        </p:nvSpPr>
        <p:spPr>
          <a:xfrm>
            <a:off x="5324997" y="3085432"/>
            <a:ext cx="6420689" cy="1660169"/>
          </a:xfrm>
          <a:prstGeom prst="roundRect">
            <a:avLst>
              <a:gd name="adj" fmla="val 4157"/>
            </a:avLst>
          </a:prstGeom>
          <a:solidFill>
            <a:srgbClr val="E2F0D9">
              <a:alpha val="81961"/>
            </a:srgbClr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Target - 13,000  MLD by 2026</a:t>
            </a:r>
          </a:p>
          <a:p>
            <a:pPr marL="285750" marR="0" lvl="0" indent="-285750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20% reuse of treated water 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1294;p29">
            <a:extLst>
              <a:ext uri="{FF2B5EF4-FFF2-40B4-BE49-F238E27FC236}">
                <a16:creationId xmlns:a16="http://schemas.microsoft.com/office/drawing/2014/main" xmlns="" id="{6F254B7D-1DAF-F2BE-2823-F496CF978436}"/>
              </a:ext>
            </a:extLst>
          </p:cNvPr>
          <p:cNvSpPr/>
          <p:nvPr/>
        </p:nvSpPr>
        <p:spPr>
          <a:xfrm>
            <a:off x="5324996" y="5153855"/>
            <a:ext cx="6420690" cy="1024049"/>
          </a:xfrm>
          <a:prstGeom prst="roundRect">
            <a:avLst>
              <a:gd name="adj" fmla="val 4157"/>
            </a:avLst>
          </a:prstGeom>
          <a:solidFill>
            <a:srgbClr val="E2F0D9">
              <a:alpha val="81176"/>
            </a:srgbClr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Approved Capacity </a:t>
            </a:r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4920 MLD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>
                  <a:lumMod val="85000"/>
                  <a:lumOff val="15000"/>
                </a:prstClr>
              </a:buClr>
              <a:buSzPts val="2400"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Approved Project Cost </a:t>
            </a:r>
            <a:r>
              <a:rPr lang="en-US" sz="2200" b="1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₹ 11,785 Cr.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860</Words>
  <Application>Microsoft Office PowerPoint</Application>
  <PresentationFormat>Custom</PresentationFormat>
  <Paragraphs>220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Swachh Survekshan (SS)</vt:lpstr>
      <vt:lpstr>PowerPoint Presentation</vt:lpstr>
      <vt:lpstr>Thank You</vt:lpstr>
    </vt:vector>
  </TitlesOfParts>
  <Company>KPMG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Ravi, Pooja</dc:creator>
  <cp:lastModifiedBy>saurabh chaurasia</cp:lastModifiedBy>
  <cp:revision>9</cp:revision>
  <dcterms:created xsi:type="dcterms:W3CDTF">2023-03-20T16:02:34Z</dcterms:created>
  <dcterms:modified xsi:type="dcterms:W3CDTF">2023-03-28T16:34:49Z</dcterms:modified>
</cp:coreProperties>
</file>